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568" r:id="rId15"/>
    <p:sldId id="271" r:id="rId16"/>
    <p:sldId id="269" r:id="rId17"/>
    <p:sldId id="272" r:id="rId18"/>
    <p:sldId id="569" r:id="rId19"/>
    <p:sldId id="273" r:id="rId20"/>
    <p:sldId id="274" r:id="rId21"/>
    <p:sldId id="270" r:id="rId22"/>
  </p:sldIdLst>
  <p:sldSz cx="12192000" cy="6858000"/>
  <p:notesSz cx="6858000" cy="9144000"/>
  <p:embeddedFontLst>
    <p:embeddedFont>
      <p:font typeface="Libre Franklin"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Trebuchet MS" panose="020B0603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6EyObukgxd2EV6SNBceiNk7GS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208" autoAdjust="0"/>
  </p:normalViewPr>
  <p:slideViewPr>
    <p:cSldViewPr snapToGrid="0">
      <p:cViewPr varScale="1">
        <p:scale>
          <a:sx n="86" d="100"/>
          <a:sy n="86" d="100"/>
        </p:scale>
        <p:origin x="15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a:spLocks noGrp="1" noRot="1" noChangeAspect="1"/>
          </p:cNvSpPr>
          <p:nvPr>
            <p:ph type="sldImg" idx="2"/>
          </p:nvPr>
        </p:nvSpPr>
        <p:spPr>
          <a:xfrm>
            <a:off x="-98425" y="615950"/>
            <a:ext cx="4765675" cy="2681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a:spLocks noGrp="1" noRot="1" noChangeAspect="1"/>
          </p:cNvSpPr>
          <p:nvPr>
            <p:ph type="sldImg" idx="2"/>
          </p:nvPr>
        </p:nvSpPr>
        <p:spPr>
          <a:xfrm>
            <a:off x="-98425" y="615950"/>
            <a:ext cx="4765675" cy="2681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Class composition is similar but involving multiple objects. Here a private key needs to be of a particular size for it to be signed. This key size restriction is more relaxed with other uses. </a:t>
            </a:r>
            <a:endParaRPr dirty="0"/>
          </a:p>
        </p:txBody>
      </p:sp>
      <p:sp>
        <p:nvSpPr>
          <p:cNvPr id="303" name="Google Shape;30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Now that we saw the kind of misuses, the DSL kind of comes out of itself. There is one specification per type, As mentioned before todays focus is not this particular DSL. But it is a good place to motivate the dynamic DSL work. This is the declaration area where you specify:</a:t>
            </a:r>
            <a:endParaRPr dirty="0"/>
          </a:p>
          <a:p>
            <a:pPr marL="0" lvl="0" indent="0" algn="l" rtl="0">
              <a:spcBef>
                <a:spcPts val="0"/>
              </a:spcBef>
              <a:spcAft>
                <a:spcPts val="0"/>
              </a:spcAft>
              <a:buNone/>
            </a:pPr>
            <a:r>
              <a:rPr lang="de-DE" dirty="0"/>
              <a:t>What object type do you want to analyse</a:t>
            </a:r>
            <a:endParaRPr dirty="0"/>
          </a:p>
          <a:p>
            <a:pPr marL="0" lvl="0" indent="0" algn="l" rtl="0">
              <a:spcBef>
                <a:spcPts val="0"/>
              </a:spcBef>
              <a:spcAft>
                <a:spcPts val="0"/>
              </a:spcAft>
              <a:buNone/>
            </a:pPr>
            <a:r>
              <a:rPr lang="de-DE" dirty="0"/>
              <a:t>What are the inputs and parameters you use in your analysis</a:t>
            </a:r>
            <a:endParaRPr dirty="0"/>
          </a:p>
          <a:p>
            <a:pPr marL="0" lvl="0" indent="0" algn="l" rtl="0">
              <a:spcBef>
                <a:spcPts val="0"/>
              </a:spcBef>
              <a:spcAft>
                <a:spcPts val="0"/>
              </a:spcAft>
              <a:buNone/>
            </a:pPr>
            <a:r>
              <a:rPr lang="de-DE" dirty="0"/>
              <a:t>What events are there, can be grouped</a:t>
            </a:r>
            <a:endParaRPr dirty="0"/>
          </a:p>
          <a:p>
            <a:pPr marL="0" lvl="0" indent="0" algn="l" rtl="0">
              <a:spcBef>
                <a:spcPts val="0"/>
              </a:spcBef>
              <a:spcAft>
                <a:spcPts val="0"/>
              </a:spcAft>
              <a:buNone/>
            </a:pPr>
            <a:endParaRPr dirty="0"/>
          </a:p>
        </p:txBody>
      </p:sp>
      <p:sp>
        <p:nvSpPr>
          <p:cNvPr id="365" name="Google Shape;36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Now here you have sort of one or two sections per misuse type. </a:t>
            </a:r>
            <a:endParaRPr dirty="0"/>
          </a:p>
          <a:p>
            <a:pPr marL="0" lvl="0" indent="0" algn="l" rtl="0">
              <a:spcBef>
                <a:spcPts val="0"/>
              </a:spcBef>
              <a:spcAft>
                <a:spcPts val="0"/>
              </a:spcAft>
              <a:buNone/>
            </a:pPr>
            <a:r>
              <a:rPr lang="de-DE" dirty="0"/>
              <a:t>Constraints for first kind of error</a:t>
            </a:r>
            <a:endParaRPr dirty="0"/>
          </a:p>
          <a:p>
            <a:pPr marL="0" lvl="0" indent="0" algn="l" rtl="0">
              <a:spcBef>
                <a:spcPts val="0"/>
              </a:spcBef>
              <a:spcAft>
                <a:spcPts val="0"/>
              </a:spcAft>
              <a:buNone/>
            </a:pPr>
            <a:r>
              <a:rPr lang="de-DE" dirty="0"/>
              <a:t>Order for second kinf, creating state machines. This is essentially regular expression. </a:t>
            </a:r>
            <a:endParaRPr dirty="0"/>
          </a:p>
          <a:p>
            <a:pPr marL="0" lvl="0" indent="0" algn="l" rtl="0">
              <a:spcBef>
                <a:spcPts val="0"/>
              </a:spcBef>
              <a:spcAft>
                <a:spcPts val="0"/>
              </a:spcAft>
              <a:buNone/>
            </a:pPr>
            <a:r>
              <a:rPr lang="de-DE" dirty="0"/>
              <a:t>Requires and ensures also connect the dots on which objects are used in what form</a:t>
            </a:r>
            <a:endParaRPr dirty="0"/>
          </a:p>
          <a:p>
            <a:pPr marL="0" lvl="0" indent="0" algn="l" rtl="0">
              <a:spcBef>
                <a:spcPts val="0"/>
              </a:spcBef>
              <a:spcAft>
                <a:spcPts val="0"/>
              </a:spcAft>
              <a:buNone/>
            </a:pPr>
            <a:endParaRPr dirty="0"/>
          </a:p>
        </p:txBody>
      </p:sp>
      <p:sp>
        <p:nvSpPr>
          <p:cNvPr id="375" name="Google Shape;37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 issue here is the insecure defaults. </a:t>
            </a:r>
          </a:p>
        </p:txBody>
      </p:sp>
      <p:sp>
        <p:nvSpPr>
          <p:cNvPr id="4" name="Slide Number Placeholder 3"/>
          <p:cNvSpPr>
            <a:spLocks noGrp="1"/>
          </p:cNvSpPr>
          <p:nvPr>
            <p:ph type="sldNum" sz="quarter" idx="5"/>
          </p:nvPr>
        </p:nvSpPr>
        <p:spPr/>
        <p:txBody>
          <a:bodyPr/>
          <a:lstStyle/>
          <a:p>
            <a:fld id="{6F118F77-BF2E-4843-AA6C-ED9ACCB38B45}" type="slidenum">
              <a:rPr lang="de-DE" smtClean="0"/>
              <a:pPr/>
              <a:t>14</a:t>
            </a:fld>
            <a:endParaRPr lang="de-DE" dirty="0"/>
          </a:p>
        </p:txBody>
      </p:sp>
    </p:spTree>
    <p:extLst>
      <p:ext uri="{BB962C8B-B14F-4D97-AF65-F5344CB8AC3E}">
        <p14:creationId xmlns:p14="http://schemas.microsoft.com/office/powerpoint/2010/main" val="265684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AA91E5-5017-DB8C-F9F0-6BE872B4FBFC}"/>
            </a:ext>
          </a:extLst>
        </p:cNvPr>
        <p:cNvGrpSpPr/>
        <p:nvPr/>
      </p:nvGrpSpPr>
      <p:grpSpPr>
        <a:xfrm>
          <a:off x="0" y="0"/>
          <a:ext cx="0" cy="0"/>
          <a:chOff x="0" y="0"/>
          <a:chExt cx="0" cy="0"/>
        </a:xfrm>
      </p:grpSpPr>
      <p:sp>
        <p:nvSpPr>
          <p:cNvPr id="102" name="Google Shape;102;p2:notes">
            <a:extLst>
              <a:ext uri="{FF2B5EF4-FFF2-40B4-BE49-F238E27FC236}">
                <a16:creationId xmlns:a16="http://schemas.microsoft.com/office/drawing/2014/main" id="{AB05C3AE-7D53-35FD-9FB8-F604F2211D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a:extLst>
              <a:ext uri="{FF2B5EF4-FFF2-40B4-BE49-F238E27FC236}">
                <a16:creationId xmlns:a16="http://schemas.microsoft.com/office/drawing/2014/main" id="{12929D06-43E4-1AB7-8792-BE4D2B3DA0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Here is how the next 15 mins or so looks like. The main goal of these slides is mainly to narrow the scope of discussion on API misuses (which can be quite broad as a topic)  before we see the DSL in action. As you can see here there are actually a couple of DSLs. The static one was already first version complete by a PhD student. I built an MPS editor for it with a bachelor student which I will show today. I also worked on some extensions to it. But today I will mainly focus on the dynamic DSL part for the demo. </a:t>
            </a:r>
            <a:endParaRPr dirty="0"/>
          </a:p>
        </p:txBody>
      </p:sp>
      <p:sp>
        <p:nvSpPr>
          <p:cNvPr id="104" name="Google Shape;104;p2:notes">
            <a:extLst>
              <a:ext uri="{FF2B5EF4-FFF2-40B4-BE49-F238E27FC236}">
                <a16:creationId xmlns:a16="http://schemas.microsoft.com/office/drawing/2014/main" id="{A6F57BF3-1F6F-3926-DC2D-03A54CE12F0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15</a:t>
            </a:fld>
            <a:endParaRPr/>
          </a:p>
        </p:txBody>
      </p:sp>
    </p:spTree>
    <p:extLst>
      <p:ext uri="{BB962C8B-B14F-4D97-AF65-F5344CB8AC3E}">
        <p14:creationId xmlns:p14="http://schemas.microsoft.com/office/powerpoint/2010/main" val="4132985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A simple example is iterator.hasNext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SO here the idea is that you secure your API by design.  So this is an extension in base language. And it compiles to regular java with the checks in lined. The flow is quite simple.  If we recollect, we can model most API usage patterns as state machines. You use guards to express states. And for every state change you can react in your methods. And in your method signature, you have requirements which are pre conditions that should be satisfied before your method is called. And you have what we call consequences which change some states. And the requirement can be any Boolean expression and make use of the parameters of the method. I will show you how this looks like in the demo. </a:t>
            </a:r>
            <a:endParaRPr dirty="0"/>
          </a:p>
        </p:txBody>
      </p:sp>
      <p:sp>
        <p:nvSpPr>
          <p:cNvPr id="406" name="Google Shape;4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a:extLst>
            <a:ext uri="{FF2B5EF4-FFF2-40B4-BE49-F238E27FC236}">
              <a16:creationId xmlns:a16="http://schemas.microsoft.com/office/drawing/2014/main" id="{23FF821C-ED6B-D125-636B-12B04C171F1E}"/>
            </a:ext>
          </a:extLst>
        </p:cNvPr>
        <p:cNvGrpSpPr/>
        <p:nvPr/>
      </p:nvGrpSpPr>
      <p:grpSpPr>
        <a:xfrm>
          <a:off x="0" y="0"/>
          <a:ext cx="0" cy="0"/>
          <a:chOff x="0" y="0"/>
          <a:chExt cx="0" cy="0"/>
        </a:xfrm>
      </p:grpSpPr>
      <p:sp>
        <p:nvSpPr>
          <p:cNvPr id="404" name="Google Shape;404;p14:notes">
            <a:extLst>
              <a:ext uri="{FF2B5EF4-FFF2-40B4-BE49-F238E27FC236}">
                <a16:creationId xmlns:a16="http://schemas.microsoft.com/office/drawing/2014/main" id="{D4E72275-626F-140A-CDA6-088846B43B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4:notes">
            <a:extLst>
              <a:ext uri="{FF2B5EF4-FFF2-40B4-BE49-F238E27FC236}">
                <a16:creationId xmlns:a16="http://schemas.microsoft.com/office/drawing/2014/main" id="{BD55B3A6-A194-135D-13E9-A8F57FF6968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A simple example is iterator.hasNext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This work was published at SLE 22 where coincidentally Jos also presented Freeon. </a:t>
            </a:r>
            <a:endParaRPr dirty="0"/>
          </a:p>
          <a:p>
            <a:pPr marL="0" lvl="0" indent="0" algn="l" rtl="0">
              <a:spcBef>
                <a:spcPts val="0"/>
              </a:spcBef>
              <a:spcAft>
                <a:spcPts val="0"/>
              </a:spcAft>
              <a:buNone/>
            </a:pPr>
            <a:r>
              <a:rPr lang="de-DE" dirty="0"/>
              <a:t>SO here the idea is that you secure your API by design.  So this is an extension in base language. And it compiles to regular java with the checks in lined. The flow is quite simple.  You use guards to express states. And for every state change you can react in your methods. And in your method signature, you have requirements which are pre conditions that should be satisfied before your method is called. And you have what we call consequences which change some states. And the requirement can be any Boolean expression and make use of the parameters of the method. I will show you how this looks like in the demo. </a:t>
            </a:r>
            <a:endParaRPr dirty="0"/>
          </a:p>
        </p:txBody>
      </p:sp>
      <p:sp>
        <p:nvSpPr>
          <p:cNvPr id="406" name="Google Shape;406;p14:notes">
            <a:extLst>
              <a:ext uri="{FF2B5EF4-FFF2-40B4-BE49-F238E27FC236}">
                <a16:creationId xmlns:a16="http://schemas.microsoft.com/office/drawing/2014/main" id="{A852E6FA-8604-EBC3-85C7-92F9712EEF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17</a:t>
            </a:fld>
            <a:endParaRPr/>
          </a:p>
        </p:txBody>
      </p:sp>
    </p:spTree>
    <p:extLst>
      <p:ext uri="{BB962C8B-B14F-4D97-AF65-F5344CB8AC3E}">
        <p14:creationId xmlns:p14="http://schemas.microsoft.com/office/powerpoint/2010/main" val="99662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a:extLst>
            <a:ext uri="{FF2B5EF4-FFF2-40B4-BE49-F238E27FC236}">
              <a16:creationId xmlns:a16="http://schemas.microsoft.com/office/drawing/2014/main" id="{C729955B-AF11-9BF3-499E-1F6CABD59669}"/>
            </a:ext>
          </a:extLst>
        </p:cNvPr>
        <p:cNvGrpSpPr/>
        <p:nvPr/>
      </p:nvGrpSpPr>
      <p:grpSpPr>
        <a:xfrm>
          <a:off x="0" y="0"/>
          <a:ext cx="0" cy="0"/>
          <a:chOff x="0" y="0"/>
          <a:chExt cx="0" cy="0"/>
        </a:xfrm>
      </p:grpSpPr>
      <p:sp>
        <p:nvSpPr>
          <p:cNvPr id="404" name="Google Shape;404;p14:notes">
            <a:extLst>
              <a:ext uri="{FF2B5EF4-FFF2-40B4-BE49-F238E27FC236}">
                <a16:creationId xmlns:a16="http://schemas.microsoft.com/office/drawing/2014/main" id="{54D750E7-7531-B930-C68B-9764EA8226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4:notes">
            <a:extLst>
              <a:ext uri="{FF2B5EF4-FFF2-40B4-BE49-F238E27FC236}">
                <a16:creationId xmlns:a16="http://schemas.microsoft.com/office/drawing/2014/main" id="{9086137D-8AB2-FCE2-FD97-7282059446C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A simple example is iterator.hasNext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This work was published at SLE 22 where coincidentally Jos also presented Freeon. </a:t>
            </a:r>
            <a:endParaRPr dirty="0"/>
          </a:p>
          <a:p>
            <a:pPr marL="0" lvl="0" indent="0" algn="l" rtl="0">
              <a:spcBef>
                <a:spcPts val="0"/>
              </a:spcBef>
              <a:spcAft>
                <a:spcPts val="0"/>
              </a:spcAft>
              <a:buNone/>
            </a:pPr>
            <a:r>
              <a:rPr lang="de-DE" dirty="0"/>
              <a:t>SO here the idea is that you secure your API by design.  So this is an extension in base language. And it compiles to regular java with the checks in lined. The flow is quite simple.  You use guards to express states. And for every state change you can react in your methods. And in your method signature, you have requirements which are pre conditions that should be satisfied before your method is called. And you have what we call consequences which change some states. And the requirement can be any Boolean expression and make use of the parameters of the method. I will show you how this looks like in the demo. </a:t>
            </a:r>
            <a:endParaRPr dirty="0"/>
          </a:p>
        </p:txBody>
      </p:sp>
      <p:sp>
        <p:nvSpPr>
          <p:cNvPr id="406" name="Google Shape;406;p14:notes">
            <a:extLst>
              <a:ext uri="{FF2B5EF4-FFF2-40B4-BE49-F238E27FC236}">
                <a16:creationId xmlns:a16="http://schemas.microsoft.com/office/drawing/2014/main" id="{DC5F2795-E5BC-DB1F-D2F1-7BC49282478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18</a:t>
            </a:fld>
            <a:endParaRPr/>
          </a:p>
        </p:txBody>
      </p:sp>
    </p:spTree>
    <p:extLst>
      <p:ext uri="{BB962C8B-B14F-4D97-AF65-F5344CB8AC3E}">
        <p14:creationId xmlns:p14="http://schemas.microsoft.com/office/powerpoint/2010/main" val="325344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a:extLst>
            <a:ext uri="{FF2B5EF4-FFF2-40B4-BE49-F238E27FC236}">
              <a16:creationId xmlns:a16="http://schemas.microsoft.com/office/drawing/2014/main" id="{AF915329-BAD8-83CC-D0EB-17CB1E84F824}"/>
            </a:ext>
          </a:extLst>
        </p:cNvPr>
        <p:cNvGrpSpPr/>
        <p:nvPr/>
      </p:nvGrpSpPr>
      <p:grpSpPr>
        <a:xfrm>
          <a:off x="0" y="0"/>
          <a:ext cx="0" cy="0"/>
          <a:chOff x="0" y="0"/>
          <a:chExt cx="0" cy="0"/>
        </a:xfrm>
      </p:grpSpPr>
      <p:sp>
        <p:nvSpPr>
          <p:cNvPr id="404" name="Google Shape;404;p14:notes">
            <a:extLst>
              <a:ext uri="{FF2B5EF4-FFF2-40B4-BE49-F238E27FC236}">
                <a16:creationId xmlns:a16="http://schemas.microsoft.com/office/drawing/2014/main" id="{C9C3D804-CADB-7863-AAB7-E6554A0013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4:notes">
            <a:extLst>
              <a:ext uri="{FF2B5EF4-FFF2-40B4-BE49-F238E27FC236}">
                <a16:creationId xmlns:a16="http://schemas.microsoft.com/office/drawing/2014/main" id="{7D056D42-B64B-E886-5B3E-66EEE151BB3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A simple example is iterator.hasNext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This work was published at SLE 22 where coincidentally Jos also presented Freeon. </a:t>
            </a:r>
            <a:endParaRPr dirty="0"/>
          </a:p>
          <a:p>
            <a:pPr marL="0" lvl="0" indent="0" algn="l" rtl="0">
              <a:spcBef>
                <a:spcPts val="0"/>
              </a:spcBef>
              <a:spcAft>
                <a:spcPts val="0"/>
              </a:spcAft>
              <a:buNone/>
            </a:pPr>
            <a:r>
              <a:rPr lang="de-DE" dirty="0"/>
              <a:t>SO here the idea is that you secure your API by design.  So this is an extension in base language. And it compiles to regular java with the checks in lined. The flow is quite simple.  You use guards to express states. And for every state change you can react in your methods. And in your method signature, you have requirements which are pre conditions that should be satisfied before your method is called. And you have what we call consequences which change some states. And the requirement can be any Boolean expression and make use of the parameters of the method. I will show you how this looks like in the demo. </a:t>
            </a:r>
            <a:endParaRPr dirty="0"/>
          </a:p>
        </p:txBody>
      </p:sp>
      <p:sp>
        <p:nvSpPr>
          <p:cNvPr id="406" name="Google Shape;406;p14:notes">
            <a:extLst>
              <a:ext uri="{FF2B5EF4-FFF2-40B4-BE49-F238E27FC236}">
                <a16:creationId xmlns:a16="http://schemas.microsoft.com/office/drawing/2014/main" id="{FD19B6CF-76DB-64BC-D6D9-34114E58AA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19</a:t>
            </a:fld>
            <a:endParaRPr/>
          </a:p>
        </p:txBody>
      </p:sp>
    </p:spTree>
    <p:extLst>
      <p:ext uri="{BB962C8B-B14F-4D97-AF65-F5344CB8AC3E}">
        <p14:creationId xmlns:p14="http://schemas.microsoft.com/office/powerpoint/2010/main" val="210459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Here is how the agenda for today looks like. The main goal of these slides is mainly to narrow the scope of discussion on API misuses (which can be quite broad as a topic)  before we see the DSL in action. As you can see here there are actually a couple of DSLs. Essentially one DSL for a static approach and another for a dynamic approach because API misuse detection requires both variants. Today I will mainly focus on the dynamic DSL part for the demo. </a:t>
            </a:r>
            <a:endParaRPr dirty="0"/>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a:extLst>
            <a:ext uri="{FF2B5EF4-FFF2-40B4-BE49-F238E27FC236}">
              <a16:creationId xmlns:a16="http://schemas.microsoft.com/office/drawing/2014/main" id="{68DE9F03-81DB-EB65-B9FD-B8E4AA0755E8}"/>
            </a:ext>
          </a:extLst>
        </p:cNvPr>
        <p:cNvGrpSpPr/>
        <p:nvPr/>
      </p:nvGrpSpPr>
      <p:grpSpPr>
        <a:xfrm>
          <a:off x="0" y="0"/>
          <a:ext cx="0" cy="0"/>
          <a:chOff x="0" y="0"/>
          <a:chExt cx="0" cy="0"/>
        </a:xfrm>
      </p:grpSpPr>
      <p:sp>
        <p:nvSpPr>
          <p:cNvPr id="404" name="Google Shape;404;p14:notes">
            <a:extLst>
              <a:ext uri="{FF2B5EF4-FFF2-40B4-BE49-F238E27FC236}">
                <a16:creationId xmlns:a16="http://schemas.microsoft.com/office/drawing/2014/main" id="{693DA548-B158-A8D6-047C-EC1A2920F5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4:notes">
            <a:extLst>
              <a:ext uri="{FF2B5EF4-FFF2-40B4-BE49-F238E27FC236}">
                <a16:creationId xmlns:a16="http://schemas.microsoft.com/office/drawing/2014/main" id="{9BC3AD99-9C79-219D-0A4E-89CAF6EDAA1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A simple example is iterator.hasNext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This work was published at SLE 22 where coincidentally Jos also presented Freeon. </a:t>
            </a:r>
            <a:endParaRPr dirty="0"/>
          </a:p>
          <a:p>
            <a:pPr marL="0" lvl="0" indent="0" algn="l" rtl="0">
              <a:spcBef>
                <a:spcPts val="0"/>
              </a:spcBef>
              <a:spcAft>
                <a:spcPts val="0"/>
              </a:spcAft>
              <a:buNone/>
            </a:pPr>
            <a:r>
              <a:rPr lang="de-DE" dirty="0"/>
              <a:t>SO here the idea is that you secure your API by design.  So this is an extension in base language. And it compiles to regular java with the checks in lined. The flow is quite simple.  You use guards to express states. And for every state change you can react in your methods. And in your method signature, you have requirements which are pre conditions that should be satisfied before your method is called. And you have what we call consequences which change some states. And the requirement can be any Boolean expression and make use of the parameters of the method. I will show you how this looks like in the demo. </a:t>
            </a:r>
            <a:endParaRPr dirty="0"/>
          </a:p>
        </p:txBody>
      </p:sp>
      <p:sp>
        <p:nvSpPr>
          <p:cNvPr id="406" name="Google Shape;406;p14:notes">
            <a:extLst>
              <a:ext uri="{FF2B5EF4-FFF2-40B4-BE49-F238E27FC236}">
                <a16:creationId xmlns:a16="http://schemas.microsoft.com/office/drawing/2014/main" id="{E537A5DE-D415-DEF2-144A-425AFA62757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20</a:t>
            </a:fld>
            <a:endParaRPr/>
          </a:p>
        </p:txBody>
      </p:sp>
    </p:spTree>
    <p:extLst>
      <p:ext uri="{BB962C8B-B14F-4D97-AF65-F5344CB8AC3E}">
        <p14:creationId xmlns:p14="http://schemas.microsoft.com/office/powerpoint/2010/main" val="1091897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21</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65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Roughly by API misuse, I mean here any unintended wrong or potentially dangerous uses of an API that would not be caught by the compiler. </a:t>
            </a:r>
            <a:endParaRPr dirty="0"/>
          </a:p>
          <a:p>
            <a:pPr marL="0" lvl="0" indent="0" algn="l" rtl="0">
              <a:spcBef>
                <a:spcPts val="0"/>
              </a:spcBef>
              <a:spcAft>
                <a:spcPts val="0"/>
              </a:spcAft>
              <a:buNone/>
            </a:pPr>
            <a:r>
              <a:rPr lang="de-DE" dirty="0"/>
              <a:t>It’s a rather simplified definition, but  it works for now.  For the running example I will use snippets from the JCA, the standard cryptogtaphy library. For two reasons, one the original work was inspired by a survey of difficulties faced by crypto developers in using said APIs, and I think it also drives the point home better on why these matter.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The semantics of the domain are not that important. On a high level, the Cipher is object that helps you perform the encryption and decryption and you need to setup a few things before like this SecretKey and stuff. There is like multiple places one could create issues that will pass the compilers. And believe it or not, it is not very common practice to write tests for third party library use code. That was also sort of the motivation for this work, a previous work that studied how people use these security libraries and some survey with the developers asking their pain points, and api misuse came up quite a bit for those using these crypto libraries.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DE" dirty="0"/>
              <a:t>The keygenerator needs an algorithm and yes it is not an enum or anything, just a string parameter in the standard java crypto library. I am not sure if it has changed now. The definition of a secure key length is up for a lot of debate. And actually differen certifying bodies have different definitions too. And the last one is a more brain freeze programmer moment, but it could happen. You don’t use the right mode even if It is an enum. </a:t>
            </a:r>
            <a:endParaRPr dirty="0"/>
          </a:p>
        </p:txBody>
      </p:sp>
      <p:sp>
        <p:nvSpPr>
          <p:cNvPr id="111" name="Google Shape;1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These mistakes end up being  costly. There are some studies on this but the misuse you saw about the wrong algorithm. Zoom did not obviously reveal their code but mentioned it was because of some mess up between their inhouse crypto libraries and the java ones and even though they claimed to use AES 256 algorithm, their code was using AES 128. I missed the old slides, but I had some examples with Norton security. These kind of things are not uncommon is the point. </a:t>
            </a:r>
            <a:endParaRPr dirty="0"/>
          </a:p>
        </p:txBody>
      </p:sp>
      <p:sp>
        <p:nvSpPr>
          <p:cNvPr id="128" name="Google Shape;12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So the two obvious solutions, is to provide good documentation. But even here the documentation is for the library and not for the tasks. Like password hashing or something. And we also know developers don’t really like reading documentation. And the other solution is to have specific static analysis and ship it with the library itself. But static analysis is full of false positives and api usage patterns evolve and are variant for different contexts like what is good for android 10 is not good for 11, or what is good In Germany is not good in USA or the other way around. </a:t>
            </a:r>
            <a:endParaRPr dirty="0"/>
          </a:p>
          <a:p>
            <a:pPr marL="0" lvl="0" indent="0" algn="l" rtl="0">
              <a:spcBef>
                <a:spcPts val="0"/>
              </a:spcBef>
              <a:spcAft>
                <a:spcPts val="0"/>
              </a:spcAft>
              <a:buNone/>
            </a:pPr>
            <a:endParaRPr dirty="0"/>
          </a:p>
        </p:txBody>
      </p:sp>
      <p:sp>
        <p:nvSpPr>
          <p:cNvPr id="136" name="Google Shape;13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98425" y="615950"/>
            <a:ext cx="4765675" cy="2681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SO before I jump and discuss the DSL itself, I mentioned I will narrow the scope. So for the DSLs I will discuss today, I will focus on three main categories of misuses. They are quite obvious actually. But they are not out of thin air. There is this large scale brnchmark for API misuse detectors where they looked at what sort of misuses happen in practice. They are essentially entry points to your method and how you can use them in what order etc. </a:t>
            </a:r>
            <a:endParaRPr dirty="0"/>
          </a:p>
        </p:txBody>
      </p:sp>
      <p:sp>
        <p:nvSpPr>
          <p:cNvPr id="148" name="Google Shape;1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a:spLocks noGrp="1" noRot="1" noChangeAspect="1"/>
          </p:cNvSpPr>
          <p:nvPr>
            <p:ph type="sldImg" idx="2"/>
          </p:nvPr>
        </p:nvSpPr>
        <p:spPr>
          <a:xfrm>
            <a:off x="-98425" y="615950"/>
            <a:ext cx="4765675" cy="2681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This one is simple. Essentially unintended parameter that type checks. </a:t>
            </a:r>
            <a:endParaRPr dirty="0"/>
          </a:p>
        </p:txBody>
      </p:sp>
      <p:sp>
        <p:nvSpPr>
          <p:cNvPr id="171" name="Google Shape;17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a:spLocks noGrp="1" noRot="1" noChangeAspect="1"/>
          </p:cNvSpPr>
          <p:nvPr>
            <p:ph type="sldImg" idx="2"/>
          </p:nvPr>
        </p:nvSpPr>
        <p:spPr>
          <a:xfrm>
            <a:off x="-98425" y="615950"/>
            <a:ext cx="4765675" cy="2681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The next kind is wrong order of method calls. Here for example, you need to update the signature with the data it needs to sign before you sign it. Kind of a null signature exception. </a:t>
            </a:r>
            <a:endParaRPr dirty="0"/>
          </a:p>
        </p:txBody>
      </p:sp>
      <p:sp>
        <p:nvSpPr>
          <p:cNvPr id="196" name="Google Shape;19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a:spLocks noGrp="1" noRot="1" noChangeAspect="1"/>
          </p:cNvSpPr>
          <p:nvPr>
            <p:ph type="sldImg" idx="2"/>
          </p:nvPr>
        </p:nvSpPr>
        <p:spPr>
          <a:xfrm>
            <a:off x="-98425" y="615950"/>
            <a:ext cx="4765675" cy="2681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de-DE" dirty="0"/>
              <a:t>This whole category can be visualized as a state machine. Each method call puts your program in a new state and when you bump into a state that is not allowed, it is a misuse. </a:t>
            </a:r>
            <a:endParaRPr dirty="0"/>
          </a:p>
        </p:txBody>
      </p:sp>
      <p:sp>
        <p:nvSpPr>
          <p:cNvPr id="216" name="Google Shape;21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16"/>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16"/>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dk2"/>
              </a:buClr>
              <a:buSzPts val="2300"/>
              <a:buNone/>
              <a:defRPr sz="2300">
                <a:latin typeface="Arial" panose="020B0604020202020204" pitchFamily="34" charset="0"/>
                <a:cs typeface="Arial" panose="020B0604020202020204" pitchFamily="34" charset="0"/>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dirty="0"/>
          </a:p>
        </p:txBody>
      </p:sp>
      <p:sp>
        <p:nvSpPr>
          <p:cNvPr id="19" name="Google Shape;19;p16"/>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Arial" panose="020B0604020202020204" pitchFamily="34" charset="0"/>
                <a:ea typeface="Arial" panose="020B0604020202020204" pitchFamily="34" charset="0"/>
                <a:cs typeface="Arial" panose="020B0604020202020204" pitchFamily="34" charset="0"/>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fld id="{00000000-1234-1234-1234-123412341234}" type="slidenum">
              <a:rPr lang="de-DE" smtClean="0"/>
              <a:pPr/>
              <a:t>‹#›</a:t>
            </a:fld>
            <a:endParaRPr lang="de-DE" dirty="0"/>
          </a:p>
        </p:txBody>
      </p:sp>
      <p:grpSp>
        <p:nvGrpSpPr>
          <p:cNvPr id="22" name="Google Shape;22;p16"/>
          <p:cNvGrpSpPr/>
          <p:nvPr/>
        </p:nvGrpSpPr>
        <p:grpSpPr>
          <a:xfrm>
            <a:off x="752858" y="744469"/>
            <a:ext cx="10674117" cy="5349671"/>
            <a:chOff x="752858" y="744469"/>
            <a:chExt cx="10674117" cy="5349671"/>
          </a:xfrm>
        </p:grpSpPr>
        <p:sp>
          <p:nvSpPr>
            <p:cNvPr id="23" name="Google Shape;23;p16"/>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 name="Google Shape;24;p16"/>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25"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5"/>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rmAutofit/>
          </a:bodyPr>
          <a:lstStyle>
            <a:lvl1pPr lvl="0" algn="l">
              <a:lnSpc>
                <a:spcPct val="84000"/>
              </a:lnSpc>
              <a:spcBef>
                <a:spcPts val="0"/>
              </a:spcBef>
              <a:spcAft>
                <a:spcPts val="0"/>
              </a:spcAft>
              <a:buClr>
                <a:schemeClr val="dk2"/>
              </a:buClr>
              <a:buSzPts val="4800"/>
              <a:buFont typeface="Libre Franklin"/>
              <a:buNone/>
              <a:defRPr sz="480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7" name="Google Shape;77;p25"/>
          <p:cNvSpPr>
            <a:spLocks noGrp="1"/>
          </p:cNvSpPr>
          <p:nvPr>
            <p:ph type="pic" idx="2"/>
          </p:nvPr>
        </p:nvSpPr>
        <p:spPr>
          <a:xfrm>
            <a:off x="5532120" y="0"/>
            <a:ext cx="6659880" cy="6857999"/>
          </a:xfrm>
          <a:prstGeom prst="rect">
            <a:avLst/>
          </a:prstGeom>
          <a:noFill/>
          <a:ln>
            <a:noFill/>
          </a:ln>
        </p:spPr>
      </p:sp>
      <p:sp>
        <p:nvSpPr>
          <p:cNvPr id="78" name="Google Shape;78;p25"/>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atin typeface="Arial" panose="020B0604020202020204" pitchFamily="34" charset="0"/>
                <a:cs typeface="Arial" panose="020B0604020202020204" pitchFamily="34" charset="0"/>
              </a:defRPr>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dirty="0"/>
          </a:p>
        </p:txBody>
      </p:sp>
      <p:sp>
        <p:nvSpPr>
          <p:cNvPr id="79" name="Google Shape;79;p25"/>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5"/>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Arial" panose="020B0604020202020204" pitchFamily="34" charset="0"/>
                <a:ea typeface="Arial" panose="020B0604020202020204" pitchFamily="34" charset="0"/>
                <a:cs typeface="Arial" panose="020B0604020202020204" pitchFamily="34" charset="0"/>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fld id="{00000000-1234-1234-1234-123412341234}" type="slidenum">
              <a:rPr lang="de-DE" smtClean="0"/>
              <a:pPr/>
              <a:t>‹#›</a:t>
            </a:fld>
            <a:endParaRPr lang="de-DE" dirty="0"/>
          </a:p>
        </p:txBody>
      </p:sp>
      <p:sp>
        <p:nvSpPr>
          <p:cNvPr id="82" name="Google Shape;82;p25"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5" name="Google Shape;85;p26"/>
          <p:cNvSpPr txBox="1">
            <a:spLocks noGrp="1"/>
          </p:cNvSpPr>
          <p:nvPr>
            <p:ph type="body" idx="1"/>
          </p:nvPr>
        </p:nvSpPr>
        <p:spPr>
          <a:xfrm rot="5400000">
            <a:off x="4386263" y="-719137"/>
            <a:ext cx="3571875"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atin typeface="Arial" panose="020B0604020202020204" pitchFamily="34" charset="0"/>
                <a:cs typeface="Arial" panose="020B0604020202020204" pitchFamily="34" charset="0"/>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86" name="Google Shape;86;p2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7"/>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1" name="Google Shape;91;p27"/>
          <p:cNvSpPr txBox="1">
            <a:spLocks noGrp="1"/>
          </p:cNvSpPr>
          <p:nvPr>
            <p:ph type="body" idx="1"/>
          </p:nvPr>
        </p:nvSpPr>
        <p:spPr>
          <a:xfrm rot="5400000">
            <a:off x="2839799" y="-844042"/>
            <a:ext cx="5243244" cy="8179641"/>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atin typeface="Arial" panose="020B0604020202020204" pitchFamily="34" charset="0"/>
                <a:cs typeface="Arial" panose="020B0604020202020204" pitchFamily="34" charset="0"/>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92" name="Google Shape;92;p2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 name="Google Shape;27;p17"/>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atin typeface="Arial" panose="020B0604020202020204" pitchFamily="34" charset="0"/>
                <a:cs typeface="Arial" panose="020B0604020202020204" pitchFamily="34" charset="0"/>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28" name="Google Shape;28;p1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ere Folie">
  <p:cSld name="leere Folie">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335360" y="334799"/>
            <a:ext cx="11521280" cy="1255875"/>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5" name="Google Shape;35;p19"/>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0" name="Google Shape;40;p20"/>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2400"/>
              <a:buNone/>
              <a:defRPr sz="2400">
                <a:solidFill>
                  <a:schemeClr val="lt2"/>
                </a:solidFill>
                <a:latin typeface="Arial" panose="020B0604020202020204" pitchFamily="34" charset="0"/>
                <a:cs typeface="Arial" panose="020B0604020202020204" pitchFamily="34" charset="0"/>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dirty="0"/>
          </a:p>
        </p:txBody>
      </p:sp>
      <p:sp>
        <p:nvSpPr>
          <p:cNvPr id="41" name="Google Shape;41;p20"/>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0"/>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0"/>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Arial" panose="020B0604020202020204" pitchFamily="34" charset="0"/>
                <a:ea typeface="Arial" panose="020B0604020202020204" pitchFamily="34" charset="0"/>
                <a:cs typeface="Arial" panose="020B0604020202020204" pitchFamily="34" charset="0"/>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fld id="{00000000-1234-1234-1234-123412341234}" type="slidenum">
              <a:rPr lang="de-DE" smtClean="0"/>
              <a:pPr/>
              <a:t>‹#›</a:t>
            </a:fld>
            <a:endParaRPr lang="de-DE" dirty="0"/>
          </a:p>
        </p:txBody>
      </p:sp>
      <p:sp>
        <p:nvSpPr>
          <p:cNvPr id="44" name="Google Shape;44;p20"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7" name="Google Shape;47;p21"/>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latin typeface="Arial" panose="020B0604020202020204" pitchFamily="34" charset="0"/>
                <a:cs typeface="Arial" panose="020B0604020202020204" pitchFamily="34" charset="0"/>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48" name="Google Shape;48;p21"/>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latin typeface="Arial" panose="020B0604020202020204" pitchFamily="34" charset="0"/>
                <a:cs typeface="Arial" panose="020B0604020202020204" pitchFamily="34" charset="0"/>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49" name="Google Shape;49;p2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4" name="Google Shape;54;p22"/>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latin typeface="Arial" panose="020B0604020202020204" pitchFamily="34" charset="0"/>
                <a:cs typeface="Arial" panose="020B0604020202020204" pitchFamily="34" charset="0"/>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dirty="0"/>
          </a:p>
        </p:txBody>
      </p:sp>
      <p:sp>
        <p:nvSpPr>
          <p:cNvPr id="55" name="Google Shape;55;p22"/>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latin typeface="Arial" panose="020B0604020202020204" pitchFamily="34" charset="0"/>
                <a:cs typeface="Arial" panose="020B0604020202020204" pitchFamily="34" charset="0"/>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56" name="Google Shape;56;p22"/>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latin typeface="Arial" panose="020B0604020202020204" pitchFamily="34" charset="0"/>
                <a:cs typeface="Arial" panose="020B0604020202020204" pitchFamily="34" charset="0"/>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dirty="0"/>
          </a:p>
        </p:txBody>
      </p:sp>
      <p:sp>
        <p:nvSpPr>
          <p:cNvPr id="57" name="Google Shape;57;p22"/>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latin typeface="Arial" panose="020B0604020202020204" pitchFamily="34" charset="0"/>
                <a:cs typeface="Arial" panose="020B0604020202020204" pitchFamily="34" charset="0"/>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dirty="0"/>
          </a:p>
        </p:txBody>
      </p:sp>
      <p:sp>
        <p:nvSpPr>
          <p:cNvPr id="58" name="Google Shape;58;p2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4"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4"/>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8" name="Google Shape;68;p24"/>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sz="2000">
                <a:latin typeface="Arial" panose="020B0604020202020204" pitchFamily="34" charset="0"/>
                <a:cs typeface="Arial" panose="020B0604020202020204" pitchFamily="34" charset="0"/>
              </a:defRPr>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dirty="0"/>
          </a:p>
        </p:txBody>
      </p:sp>
      <p:sp>
        <p:nvSpPr>
          <p:cNvPr id="69" name="Google Shape;69;p24"/>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atin typeface="Arial" panose="020B0604020202020204" pitchFamily="34" charset="0"/>
                <a:cs typeface="Arial" panose="020B0604020202020204" pitchFamily="34" charset="0"/>
              </a:defRPr>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dirty="0"/>
          </a:p>
        </p:txBody>
      </p:sp>
      <p:sp>
        <p:nvSpPr>
          <p:cNvPr id="70" name="Google Shape;70;p24"/>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4"/>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Arial" panose="020B0604020202020204" pitchFamily="34" charset="0"/>
                <a:ea typeface="Arial" panose="020B0604020202020204" pitchFamily="34" charset="0"/>
                <a:cs typeface="Arial" panose="020B0604020202020204" pitchFamily="34" charset="0"/>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fld id="{00000000-1234-1234-1234-123412341234}" type="slidenum">
              <a:rPr lang="de-DE" smtClean="0"/>
              <a:pPr/>
              <a:t>‹#›</a:t>
            </a:fld>
            <a:endParaRPr lang="de-DE" dirty="0"/>
          </a:p>
        </p:txBody>
      </p:sp>
      <p:sp>
        <p:nvSpPr>
          <p:cNvPr id="73" name="Google Shape;73;p24"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5"/>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dirty="0"/>
          </a:p>
        </p:txBody>
      </p:sp>
      <p:sp>
        <p:nvSpPr>
          <p:cNvPr id="12" name="Google Shape;12;p15"/>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Arial" panose="020B0604020202020204" pitchFamily="34" charset="0"/>
                <a:ea typeface="Arial" panose="020B0604020202020204" pitchFamily="34" charset="0"/>
                <a:cs typeface="Arial" panose="020B0604020202020204" pitchFamily="34" charset="0"/>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lang="en-US" dirty="0"/>
          </a:p>
        </p:txBody>
      </p:sp>
      <p:sp>
        <p:nvSpPr>
          <p:cNvPr id="13" name="Google Shape;13;p15"/>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Arial" panose="020B0604020202020204" pitchFamily="34" charset="0"/>
                <a:ea typeface="Arial" panose="020B0604020202020204" pitchFamily="34" charset="0"/>
                <a:cs typeface="Arial" panose="020B0604020202020204" pitchFamily="34" charset="0"/>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lang="en-US" dirty="0"/>
          </a:p>
        </p:txBody>
      </p:sp>
      <p:sp>
        <p:nvSpPr>
          <p:cNvPr id="14" name="Google Shape;14;p15"/>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Arial" panose="020B0604020202020204" pitchFamily="34" charset="0"/>
                <a:ea typeface="Arial" panose="020B0604020202020204" pitchFamily="34" charset="0"/>
                <a:cs typeface="Arial" panose="020B0604020202020204" pitchFamily="34" charset="0"/>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fld id="{00000000-1234-1234-1234-123412341234}" type="slidenum">
              <a:rPr lang="de-DE" smtClean="0"/>
              <a:pPr/>
              <a:t>‹#›</a:t>
            </a:fld>
            <a:endParaRPr lang="de-DE" dirty="0"/>
          </a:p>
        </p:txBody>
      </p:sp>
      <p:sp>
        <p:nvSpPr>
          <p:cNvPr id="15" name="Google Shape;15;p15"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595088" y="1527048"/>
            <a:ext cx="8361229" cy="1262352"/>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4000"/>
              <a:buFont typeface="Libre Franklin"/>
              <a:buNone/>
            </a:pPr>
            <a:r>
              <a:rPr lang="de-DE" sz="4000" dirty="0"/>
              <a:t>DSL BASED APPROACH TO API MISUSE DETECTION</a:t>
            </a:r>
            <a:endParaRPr dirty="0"/>
          </a:p>
        </p:txBody>
      </p:sp>
      <p:sp>
        <p:nvSpPr>
          <p:cNvPr id="2" name="Google Shape;100;p1">
            <a:extLst>
              <a:ext uri="{FF2B5EF4-FFF2-40B4-BE49-F238E27FC236}">
                <a16:creationId xmlns:a16="http://schemas.microsoft.com/office/drawing/2014/main" id="{AB01F962-F500-610B-FFBE-E51ABE28D487}"/>
              </a:ext>
            </a:extLst>
          </p:cNvPr>
          <p:cNvSpPr txBox="1">
            <a:spLocks/>
          </p:cNvSpPr>
          <p:nvPr/>
        </p:nvSpPr>
        <p:spPr>
          <a:xfrm>
            <a:off x="1595087" y="3938016"/>
            <a:ext cx="8361229" cy="126235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89000"/>
              </a:lnSpc>
              <a:spcBef>
                <a:spcPts val="0"/>
              </a:spcBef>
              <a:spcAft>
                <a:spcPts val="0"/>
              </a:spcAft>
              <a:buClr>
                <a:schemeClr val="dk2"/>
              </a:buClr>
              <a:buSzPts val="7200"/>
              <a:buFont typeface="Libre Franklin"/>
              <a:buNone/>
              <a:defRPr sz="7200" b="0" i="0" u="none" strike="noStrike" cap="none">
                <a:solidFill>
                  <a:schemeClr val="dk2"/>
                </a:solidFill>
                <a:latin typeface="Arial" panose="020B0604020202020204" pitchFamily="34" charset="0"/>
                <a:ea typeface="Libre Franklin"/>
                <a:cs typeface="Arial" panose="020B0604020202020204" pitchFamily="34" charset="0"/>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000"/>
            </a:pPr>
            <a:r>
              <a:rPr lang="en-GB" sz="3000" i="1" dirty="0"/>
              <a:t>Krishna Narasimhan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0"/>
          <p:cNvSpPr/>
          <p:nvPr/>
        </p:nvSpPr>
        <p:spPr>
          <a:xfrm>
            <a:off x="4151784" y="2204864"/>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260" name="Google Shape;260;p10"/>
          <p:cNvSpPr/>
          <p:nvPr/>
        </p:nvSpPr>
        <p:spPr>
          <a:xfrm>
            <a:off x="4151784" y="3285306"/>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cxnSp>
        <p:nvCxnSpPr>
          <p:cNvPr id="261" name="Google Shape;261;p10"/>
          <p:cNvCxnSpPr/>
          <p:nvPr/>
        </p:nvCxnSpPr>
        <p:spPr>
          <a:xfrm>
            <a:off x="4295800" y="2637234"/>
            <a:ext cx="0" cy="504056"/>
          </a:xfrm>
          <a:prstGeom prst="straightConnector1">
            <a:avLst/>
          </a:prstGeom>
          <a:noFill/>
          <a:ln w="9525" cap="flat" cmpd="sng">
            <a:solidFill>
              <a:schemeClr val="dk1"/>
            </a:solidFill>
            <a:prstDash val="solid"/>
            <a:round/>
            <a:headEnd type="none" w="sm" len="sm"/>
            <a:tailEnd type="triangle" w="med" len="med"/>
          </a:ln>
        </p:spPr>
      </p:cxnSp>
      <p:grpSp>
        <p:nvGrpSpPr>
          <p:cNvPr id="262" name="Google Shape;262;p10"/>
          <p:cNvGrpSpPr/>
          <p:nvPr/>
        </p:nvGrpSpPr>
        <p:grpSpPr>
          <a:xfrm>
            <a:off x="10560496" y="3030166"/>
            <a:ext cx="1080000" cy="1080000"/>
            <a:chOff x="5226101" y="4321997"/>
            <a:chExt cx="822960" cy="822960"/>
          </a:xfrm>
        </p:grpSpPr>
        <p:sp>
          <p:nvSpPr>
            <p:cNvPr id="263" name="Google Shape;263;p10"/>
            <p:cNvSpPr/>
            <p:nvPr/>
          </p:nvSpPr>
          <p:spPr>
            <a:xfrm>
              <a:off x="5226101" y="4321997"/>
              <a:ext cx="822960" cy="82296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64" name="Google Shape;264;p10"/>
            <p:cNvSpPr/>
            <p:nvPr/>
          </p:nvSpPr>
          <p:spPr>
            <a:xfrm>
              <a:off x="5456889" y="4512738"/>
              <a:ext cx="361387" cy="44058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65" name="Google Shape;265;p10"/>
          <p:cNvGrpSpPr/>
          <p:nvPr/>
        </p:nvGrpSpPr>
        <p:grpSpPr>
          <a:xfrm>
            <a:off x="10560496" y="4437112"/>
            <a:ext cx="1080000" cy="1080000"/>
            <a:chOff x="5226101" y="1981286"/>
            <a:chExt cx="822960" cy="822960"/>
          </a:xfrm>
        </p:grpSpPr>
        <p:sp>
          <p:nvSpPr>
            <p:cNvPr id="266" name="Google Shape;266;p10"/>
            <p:cNvSpPr/>
            <p:nvPr/>
          </p:nvSpPr>
          <p:spPr>
            <a:xfrm>
              <a:off x="5226101" y="1981286"/>
              <a:ext cx="822960" cy="82296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67" name="Google Shape;267;p10"/>
            <p:cNvSpPr/>
            <p:nvPr/>
          </p:nvSpPr>
          <p:spPr>
            <a:xfrm>
              <a:off x="5434873" y="2169485"/>
              <a:ext cx="456872" cy="48230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68" name="Google Shape;268;p10"/>
          <p:cNvGrpSpPr/>
          <p:nvPr/>
        </p:nvGrpSpPr>
        <p:grpSpPr>
          <a:xfrm>
            <a:off x="10560496" y="1623219"/>
            <a:ext cx="1080000" cy="1080000"/>
            <a:chOff x="1067767" y="3789039"/>
            <a:chExt cx="923777" cy="923777"/>
          </a:xfrm>
        </p:grpSpPr>
        <p:sp>
          <p:nvSpPr>
            <p:cNvPr id="269" name="Google Shape;269;p10"/>
            <p:cNvSpPr/>
            <p:nvPr/>
          </p:nvSpPr>
          <p:spPr>
            <a:xfrm>
              <a:off x="1067767" y="3789039"/>
              <a:ext cx="923777" cy="923777"/>
            </a:xfrm>
            <a:prstGeom prst="ellipse">
              <a:avLst/>
            </a:prstGeom>
            <a:solidFill>
              <a:schemeClr val="l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70" name="Google Shape;270;p10"/>
            <p:cNvSpPr/>
            <p:nvPr/>
          </p:nvSpPr>
          <p:spPr>
            <a:xfrm>
              <a:off x="1307125" y="4017010"/>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cxnSp>
        <p:nvCxnSpPr>
          <p:cNvPr id="271" name="Google Shape;271;p10"/>
          <p:cNvCxnSpPr/>
          <p:nvPr/>
        </p:nvCxnSpPr>
        <p:spPr>
          <a:xfrm>
            <a:off x="4295800" y="1484784"/>
            <a:ext cx="0" cy="576064"/>
          </a:xfrm>
          <a:prstGeom prst="straightConnector1">
            <a:avLst/>
          </a:prstGeom>
          <a:noFill/>
          <a:ln w="9525" cap="flat" cmpd="sng">
            <a:solidFill>
              <a:schemeClr val="dk1"/>
            </a:solidFill>
            <a:prstDash val="solid"/>
            <a:round/>
            <a:headEnd type="none" w="sm" len="sm"/>
            <a:tailEnd type="triangle" w="med" len="med"/>
          </a:ln>
        </p:spPr>
      </p:cxnSp>
      <p:sp>
        <p:nvSpPr>
          <p:cNvPr id="272" name="Google Shape;272;p10"/>
          <p:cNvSpPr txBox="1"/>
          <p:nvPr/>
        </p:nvSpPr>
        <p:spPr>
          <a:xfrm>
            <a:off x="4352904" y="1629122"/>
            <a:ext cx="41825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dirty="0">
                <a:solidFill>
                  <a:schemeClr val="dk1"/>
                </a:solidFill>
                <a:latin typeface="Courier New"/>
                <a:ea typeface="Courier New"/>
                <a:cs typeface="Courier New"/>
                <a:sym typeface="Courier New"/>
              </a:rPr>
              <a:t>getInstance(String algorithm)</a:t>
            </a:r>
            <a:endParaRPr dirty="0"/>
          </a:p>
        </p:txBody>
      </p:sp>
      <p:sp>
        <p:nvSpPr>
          <p:cNvPr id="273" name="Google Shape;273;p10"/>
          <p:cNvSpPr txBox="1"/>
          <p:nvPr/>
        </p:nvSpPr>
        <p:spPr>
          <a:xfrm>
            <a:off x="4352904" y="2637234"/>
            <a:ext cx="349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dirty="0">
                <a:solidFill>
                  <a:schemeClr val="dk1"/>
                </a:solidFill>
                <a:latin typeface="Courier New"/>
                <a:ea typeface="Courier New"/>
                <a:cs typeface="Courier New"/>
                <a:sym typeface="Courier New"/>
              </a:rPr>
              <a:t>initSign(PrivateKey key)</a:t>
            </a:r>
            <a:endParaRPr dirty="0"/>
          </a:p>
        </p:txBody>
      </p:sp>
      <p:cxnSp>
        <p:nvCxnSpPr>
          <p:cNvPr id="274" name="Google Shape;274;p10"/>
          <p:cNvCxnSpPr/>
          <p:nvPr/>
        </p:nvCxnSpPr>
        <p:spPr>
          <a:xfrm>
            <a:off x="4295800" y="2637234"/>
            <a:ext cx="0" cy="504056"/>
          </a:xfrm>
          <a:prstGeom prst="straightConnector1">
            <a:avLst/>
          </a:prstGeom>
          <a:noFill/>
          <a:ln w="9525" cap="flat" cmpd="sng">
            <a:solidFill>
              <a:schemeClr val="dk1"/>
            </a:solidFill>
            <a:prstDash val="solid"/>
            <a:round/>
            <a:headEnd type="none" w="sm" len="sm"/>
            <a:tailEnd type="triangle" w="med" len="med"/>
          </a:ln>
        </p:spPr>
      </p:cxnSp>
      <p:sp>
        <p:nvSpPr>
          <p:cNvPr id="275" name="Google Shape;275;p10"/>
          <p:cNvSpPr txBox="1"/>
          <p:nvPr/>
        </p:nvSpPr>
        <p:spPr>
          <a:xfrm>
            <a:off x="5261923" y="4437112"/>
            <a:ext cx="280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update(byte[] data)</a:t>
            </a:r>
            <a:endParaRPr/>
          </a:p>
        </p:txBody>
      </p:sp>
      <p:sp>
        <p:nvSpPr>
          <p:cNvPr id="276" name="Google Shape;276;p10"/>
          <p:cNvSpPr/>
          <p:nvPr/>
        </p:nvSpPr>
        <p:spPr>
          <a:xfrm rot="6633270">
            <a:off x="4634758" y="4362570"/>
            <a:ext cx="516782" cy="544084"/>
          </a:xfrm>
          <a:custGeom>
            <a:avLst/>
            <a:gdLst/>
            <a:ahLst/>
            <a:cxnLst/>
            <a:rect l="l" t="t" r="r" b="b"/>
            <a:pathLst>
              <a:path w="633275" h="666732" extrusionOk="0">
                <a:moveTo>
                  <a:pt x="253023" y="666732"/>
                </a:moveTo>
                <a:cubicBezTo>
                  <a:pt x="157773" y="643237"/>
                  <a:pt x="27915" y="543859"/>
                  <a:pt x="7278" y="440037"/>
                </a:cubicBezTo>
                <a:cubicBezTo>
                  <a:pt x="-13359" y="336215"/>
                  <a:pt x="4738" y="121267"/>
                  <a:pt x="129198" y="43797"/>
                </a:cubicBezTo>
                <a:cubicBezTo>
                  <a:pt x="253658" y="-33673"/>
                  <a:pt x="470828" y="-15893"/>
                  <a:pt x="571158" y="158097"/>
                </a:cubicBezTo>
                <a:cubicBezTo>
                  <a:pt x="671488" y="332087"/>
                  <a:pt x="640373" y="397492"/>
                  <a:pt x="548298" y="584817"/>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cxnSp>
        <p:nvCxnSpPr>
          <p:cNvPr id="277" name="Google Shape;277;p10"/>
          <p:cNvCxnSpPr/>
          <p:nvPr/>
        </p:nvCxnSpPr>
        <p:spPr>
          <a:xfrm>
            <a:off x="4295800" y="3789040"/>
            <a:ext cx="0" cy="504056"/>
          </a:xfrm>
          <a:prstGeom prst="straightConnector1">
            <a:avLst/>
          </a:prstGeom>
          <a:noFill/>
          <a:ln w="9525" cap="flat" cmpd="sng">
            <a:solidFill>
              <a:schemeClr val="dk1"/>
            </a:solidFill>
            <a:prstDash val="solid"/>
            <a:round/>
            <a:headEnd type="none" w="sm" len="sm"/>
            <a:tailEnd type="triangle" w="med" len="med"/>
          </a:ln>
        </p:spPr>
      </p:cxnSp>
      <p:sp>
        <p:nvSpPr>
          <p:cNvPr id="278" name="Google Shape;278;p10"/>
          <p:cNvSpPr txBox="1"/>
          <p:nvPr/>
        </p:nvSpPr>
        <p:spPr>
          <a:xfrm>
            <a:off x="4352904" y="3861048"/>
            <a:ext cx="280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update(byte[] data)</a:t>
            </a:r>
            <a:endParaRPr/>
          </a:p>
        </p:txBody>
      </p:sp>
      <p:sp>
        <p:nvSpPr>
          <p:cNvPr id="279" name="Google Shape;279;p10"/>
          <p:cNvSpPr txBox="1"/>
          <p:nvPr/>
        </p:nvSpPr>
        <p:spPr>
          <a:xfrm>
            <a:off x="4352904" y="4869482"/>
            <a:ext cx="10118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sign()</a:t>
            </a:r>
            <a:endParaRPr/>
          </a:p>
        </p:txBody>
      </p:sp>
      <p:sp>
        <p:nvSpPr>
          <p:cNvPr id="280" name="Google Shape;280;p10"/>
          <p:cNvSpPr/>
          <p:nvPr/>
        </p:nvSpPr>
        <p:spPr>
          <a:xfrm>
            <a:off x="4151784" y="4437434"/>
            <a:ext cx="288032" cy="288032"/>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cxnSp>
        <p:nvCxnSpPr>
          <p:cNvPr id="281" name="Google Shape;281;p10"/>
          <p:cNvCxnSpPr/>
          <p:nvPr/>
        </p:nvCxnSpPr>
        <p:spPr>
          <a:xfrm>
            <a:off x="4295800" y="4797152"/>
            <a:ext cx="0" cy="504056"/>
          </a:xfrm>
          <a:prstGeom prst="straightConnector1">
            <a:avLst/>
          </a:prstGeom>
          <a:noFill/>
          <a:ln w="9525" cap="flat" cmpd="sng">
            <a:solidFill>
              <a:schemeClr val="dk1"/>
            </a:solidFill>
            <a:prstDash val="solid"/>
            <a:round/>
            <a:headEnd type="none" w="sm" len="sm"/>
            <a:tailEnd type="triangle" w="med" len="med"/>
          </a:ln>
        </p:spPr>
      </p:cxnSp>
      <p:grpSp>
        <p:nvGrpSpPr>
          <p:cNvPr id="282" name="Google Shape;282;p10"/>
          <p:cNvGrpSpPr/>
          <p:nvPr/>
        </p:nvGrpSpPr>
        <p:grpSpPr>
          <a:xfrm>
            <a:off x="4109795" y="5445224"/>
            <a:ext cx="372010" cy="360040"/>
            <a:chOff x="911424" y="5445224"/>
            <a:chExt cx="372010" cy="360040"/>
          </a:xfrm>
        </p:grpSpPr>
        <p:sp>
          <p:nvSpPr>
            <p:cNvPr id="283" name="Google Shape;283;p10"/>
            <p:cNvSpPr/>
            <p:nvPr/>
          </p:nvSpPr>
          <p:spPr>
            <a:xfrm>
              <a:off x="911424" y="5445224"/>
              <a:ext cx="372010" cy="36004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284" name="Google Shape;284;p10"/>
            <p:cNvSpPr/>
            <p:nvPr/>
          </p:nvSpPr>
          <p:spPr>
            <a:xfrm>
              <a:off x="950970" y="5483498"/>
              <a:ext cx="292918" cy="28349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grpSp>
      <p:sp>
        <p:nvSpPr>
          <p:cNvPr id="285" name="Google Shape;285;p10"/>
          <p:cNvSpPr txBox="1"/>
          <p:nvPr/>
        </p:nvSpPr>
        <p:spPr>
          <a:xfrm>
            <a:off x="771785" y="1421850"/>
            <a:ext cx="266066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dirty="0">
                <a:solidFill>
                  <a:schemeClr val="dk2"/>
                </a:solidFill>
                <a:latin typeface="Arial" panose="020B0604020202020204" pitchFamily="34" charset="0"/>
                <a:ea typeface="Libre Franklin"/>
                <a:cs typeface="Arial" panose="020B0604020202020204" pitchFamily="34" charset="0"/>
                <a:sym typeface="Libre Franklin"/>
              </a:rPr>
              <a:t>States of Signature Object</a:t>
            </a:r>
            <a:endParaRPr sz="1800" b="1" dirty="0">
              <a:solidFill>
                <a:schemeClr val="dk2"/>
              </a:solidFill>
              <a:latin typeface="Arial" panose="020B0604020202020204" pitchFamily="34" charset="0"/>
              <a:ea typeface="Libre Franklin"/>
              <a:cs typeface="Arial" panose="020B0604020202020204" pitchFamily="34" charset="0"/>
              <a:sym typeface="Libre Franklin"/>
            </a:endParaRPr>
          </a:p>
        </p:txBody>
      </p:sp>
      <p:grpSp>
        <p:nvGrpSpPr>
          <p:cNvPr id="286" name="Google Shape;286;p10"/>
          <p:cNvGrpSpPr/>
          <p:nvPr/>
        </p:nvGrpSpPr>
        <p:grpSpPr>
          <a:xfrm>
            <a:off x="911424" y="3249302"/>
            <a:ext cx="3564396" cy="360040"/>
            <a:chOff x="911424" y="3249302"/>
            <a:chExt cx="3564396" cy="360040"/>
          </a:xfrm>
        </p:grpSpPr>
        <p:sp>
          <p:nvSpPr>
            <p:cNvPr id="287" name="Google Shape;287;p10"/>
            <p:cNvSpPr txBox="1"/>
            <p:nvPr/>
          </p:nvSpPr>
          <p:spPr>
            <a:xfrm>
              <a:off x="911424" y="3284984"/>
              <a:ext cx="3096344"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Initialized with Privatekey</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pic>
          <p:nvPicPr>
            <p:cNvPr id="288" name="Google Shape;288;p10"/>
            <p:cNvPicPr preferRelativeResize="0"/>
            <p:nvPr/>
          </p:nvPicPr>
          <p:blipFill rotWithShape="1">
            <a:blip r:embed="rId3">
              <a:alphaModFix/>
            </a:blip>
            <a:srcRect/>
            <a:stretch/>
          </p:blipFill>
          <p:spPr>
            <a:xfrm>
              <a:off x="4115780" y="3249302"/>
              <a:ext cx="360040" cy="360040"/>
            </a:xfrm>
            <a:prstGeom prst="rect">
              <a:avLst/>
            </a:prstGeom>
            <a:noFill/>
            <a:ln>
              <a:noFill/>
            </a:ln>
          </p:spPr>
        </p:pic>
      </p:grpSp>
      <p:grpSp>
        <p:nvGrpSpPr>
          <p:cNvPr id="289" name="Google Shape;289;p10"/>
          <p:cNvGrpSpPr/>
          <p:nvPr/>
        </p:nvGrpSpPr>
        <p:grpSpPr>
          <a:xfrm>
            <a:off x="-168696" y="3645024"/>
            <a:ext cx="4248472" cy="1224136"/>
            <a:chOff x="-168696" y="3645024"/>
            <a:chExt cx="4248472" cy="1224136"/>
          </a:xfrm>
        </p:grpSpPr>
        <p:grpSp>
          <p:nvGrpSpPr>
            <p:cNvPr id="290" name="Google Shape;290;p10"/>
            <p:cNvGrpSpPr/>
            <p:nvPr/>
          </p:nvGrpSpPr>
          <p:grpSpPr>
            <a:xfrm>
              <a:off x="2783632" y="3645024"/>
              <a:ext cx="1296144" cy="648072"/>
              <a:chOff x="2783632" y="3645024"/>
              <a:chExt cx="1296144" cy="648072"/>
            </a:xfrm>
          </p:grpSpPr>
          <p:sp>
            <p:nvSpPr>
              <p:cNvPr id="291" name="Google Shape;291;p10"/>
              <p:cNvSpPr txBox="1"/>
              <p:nvPr/>
            </p:nvSpPr>
            <p:spPr>
              <a:xfrm>
                <a:off x="2783632" y="3645024"/>
                <a:ext cx="10118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sign()</a:t>
                </a:r>
                <a:endParaRPr/>
              </a:p>
            </p:txBody>
          </p:sp>
          <p:cxnSp>
            <p:nvCxnSpPr>
              <p:cNvPr id="292" name="Google Shape;292;p10"/>
              <p:cNvCxnSpPr/>
              <p:nvPr/>
            </p:nvCxnSpPr>
            <p:spPr>
              <a:xfrm flipH="1">
                <a:off x="3575720" y="3645024"/>
                <a:ext cx="504056" cy="648072"/>
              </a:xfrm>
              <a:prstGeom prst="straightConnector1">
                <a:avLst/>
              </a:prstGeom>
              <a:noFill/>
              <a:ln w="9525" cap="flat" cmpd="sng">
                <a:solidFill>
                  <a:schemeClr val="dk1"/>
                </a:solidFill>
                <a:prstDash val="solid"/>
                <a:round/>
                <a:headEnd type="none" w="sm" len="sm"/>
                <a:tailEnd type="triangle" w="med" len="med"/>
              </a:ln>
            </p:spPr>
          </p:cxnSp>
        </p:grpSp>
        <p:grpSp>
          <p:nvGrpSpPr>
            <p:cNvPr id="293" name="Google Shape;293;p10"/>
            <p:cNvGrpSpPr/>
            <p:nvPr/>
          </p:nvGrpSpPr>
          <p:grpSpPr>
            <a:xfrm>
              <a:off x="-168696" y="4293096"/>
              <a:ext cx="3744416" cy="576064"/>
              <a:chOff x="-168696" y="4293096"/>
              <a:chExt cx="3744416" cy="576064"/>
            </a:xfrm>
          </p:grpSpPr>
          <p:pic>
            <p:nvPicPr>
              <p:cNvPr id="294" name="Google Shape;294;p10"/>
              <p:cNvPicPr preferRelativeResize="0"/>
              <p:nvPr/>
            </p:nvPicPr>
            <p:blipFill rotWithShape="1">
              <a:blip r:embed="rId4">
                <a:alphaModFix/>
              </a:blip>
              <a:srcRect/>
              <a:stretch/>
            </p:blipFill>
            <p:spPr>
              <a:xfrm>
                <a:off x="2999656" y="4293096"/>
                <a:ext cx="576064" cy="576064"/>
              </a:xfrm>
              <a:prstGeom prst="rect">
                <a:avLst/>
              </a:prstGeom>
              <a:noFill/>
              <a:ln>
                <a:noFill/>
              </a:ln>
            </p:spPr>
          </p:pic>
          <p:sp>
            <p:nvSpPr>
              <p:cNvPr id="295" name="Google Shape;295;p10"/>
              <p:cNvSpPr txBox="1"/>
              <p:nvPr/>
            </p:nvSpPr>
            <p:spPr>
              <a:xfrm>
                <a:off x="-168696" y="4437112"/>
                <a:ext cx="3096344"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rgbClr val="C00000"/>
                    </a:solidFill>
                    <a:latin typeface="Arial" panose="020B0604020202020204" pitchFamily="34" charset="0"/>
                    <a:ea typeface="Libre Franklin"/>
                    <a:cs typeface="Arial" panose="020B0604020202020204" pitchFamily="34" charset="0"/>
                    <a:sym typeface="Libre Franklin"/>
                  </a:rPr>
                  <a:t>Data not signed</a:t>
                </a:r>
                <a:endParaRPr sz="1400" i="1" dirty="0">
                  <a:solidFill>
                    <a:srgbClr val="C00000"/>
                  </a:solidFill>
                  <a:latin typeface="Arial" panose="020B0604020202020204" pitchFamily="34" charset="0"/>
                  <a:ea typeface="Libre Franklin"/>
                  <a:cs typeface="Arial" panose="020B0604020202020204" pitchFamily="34" charset="0"/>
                  <a:sym typeface="Libre Franklin"/>
                </a:endParaRPr>
              </a:p>
            </p:txBody>
          </p:sp>
        </p:grpSp>
      </p:grpSp>
      <p:grpSp>
        <p:nvGrpSpPr>
          <p:cNvPr id="296" name="Google Shape;296;p10"/>
          <p:cNvGrpSpPr/>
          <p:nvPr/>
        </p:nvGrpSpPr>
        <p:grpSpPr>
          <a:xfrm>
            <a:off x="2688337" y="2168860"/>
            <a:ext cx="1787483" cy="360040"/>
            <a:chOff x="2688337" y="2168860"/>
            <a:chExt cx="1787483" cy="360040"/>
          </a:xfrm>
        </p:grpSpPr>
        <p:pic>
          <p:nvPicPr>
            <p:cNvPr id="297" name="Google Shape;297;p10"/>
            <p:cNvPicPr preferRelativeResize="0"/>
            <p:nvPr/>
          </p:nvPicPr>
          <p:blipFill rotWithShape="1">
            <a:blip r:embed="rId3">
              <a:alphaModFix/>
            </a:blip>
            <a:srcRect/>
            <a:stretch/>
          </p:blipFill>
          <p:spPr>
            <a:xfrm>
              <a:off x="4115780" y="2168860"/>
              <a:ext cx="360040" cy="360040"/>
            </a:xfrm>
            <a:prstGeom prst="rect">
              <a:avLst/>
            </a:prstGeom>
            <a:noFill/>
            <a:ln>
              <a:noFill/>
            </a:ln>
          </p:spPr>
        </p:pic>
        <p:sp>
          <p:nvSpPr>
            <p:cNvPr id="298" name="Google Shape;298;p10"/>
            <p:cNvSpPr txBox="1"/>
            <p:nvPr/>
          </p:nvSpPr>
          <p:spPr>
            <a:xfrm>
              <a:off x="2688337" y="2204864"/>
              <a:ext cx="1319432"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Constructed</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grpSp>
      <p:sp>
        <p:nvSpPr>
          <p:cNvPr id="299" name="Google Shape;299;p10"/>
          <p:cNvSpPr txBox="1">
            <a:spLocks noGrp="1"/>
          </p:cNvSpPr>
          <p:nvPr>
            <p:ph type="title"/>
          </p:nvPr>
        </p:nvSpPr>
        <p:spPr>
          <a:xfrm>
            <a:off x="670720" y="331501"/>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„Incorrect call sequence“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5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
                                        </p:tgtEl>
                                        <p:attrNameLst>
                                          <p:attrName>style.visibility</p:attrName>
                                        </p:attrNameLst>
                                      </p:cBhvr>
                                      <p:to>
                                        <p:strVal val="visible"/>
                                      </p:to>
                                    </p:set>
                                    <p:animEffect transition="in" filter="fade">
                                      <p:cBhvr>
                                        <p:cTn id="17"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grpSp>
        <p:nvGrpSpPr>
          <p:cNvPr id="305" name="Google Shape;305;p11"/>
          <p:cNvGrpSpPr/>
          <p:nvPr/>
        </p:nvGrpSpPr>
        <p:grpSpPr>
          <a:xfrm>
            <a:off x="4109795" y="1484784"/>
            <a:ext cx="4425664" cy="4320480"/>
            <a:chOff x="4109795" y="1484784"/>
            <a:chExt cx="4425664" cy="4320480"/>
          </a:xfrm>
        </p:grpSpPr>
        <p:grpSp>
          <p:nvGrpSpPr>
            <p:cNvPr id="306" name="Google Shape;306;p11"/>
            <p:cNvGrpSpPr/>
            <p:nvPr/>
          </p:nvGrpSpPr>
          <p:grpSpPr>
            <a:xfrm>
              <a:off x="4547705" y="4297157"/>
              <a:ext cx="3518191" cy="674910"/>
              <a:chOff x="4547705" y="4297157"/>
              <a:chExt cx="3518191" cy="674910"/>
            </a:xfrm>
          </p:grpSpPr>
          <p:sp>
            <p:nvSpPr>
              <p:cNvPr id="307" name="Google Shape;307;p11"/>
              <p:cNvSpPr txBox="1"/>
              <p:nvPr/>
            </p:nvSpPr>
            <p:spPr>
              <a:xfrm>
                <a:off x="5261923" y="4437112"/>
                <a:ext cx="280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update(byte[] data)</a:t>
                </a:r>
                <a:endParaRPr/>
              </a:p>
            </p:txBody>
          </p:sp>
          <p:sp>
            <p:nvSpPr>
              <p:cNvPr id="308" name="Google Shape;308;p11"/>
              <p:cNvSpPr/>
              <p:nvPr/>
            </p:nvSpPr>
            <p:spPr>
              <a:xfrm rot="6633270">
                <a:off x="4634758" y="4362570"/>
                <a:ext cx="516782" cy="544084"/>
              </a:xfrm>
              <a:custGeom>
                <a:avLst/>
                <a:gdLst/>
                <a:ahLst/>
                <a:cxnLst/>
                <a:rect l="l" t="t" r="r" b="b"/>
                <a:pathLst>
                  <a:path w="633275" h="666732" extrusionOk="0">
                    <a:moveTo>
                      <a:pt x="253023" y="666732"/>
                    </a:moveTo>
                    <a:cubicBezTo>
                      <a:pt x="157773" y="643237"/>
                      <a:pt x="27915" y="543859"/>
                      <a:pt x="7278" y="440037"/>
                    </a:cubicBezTo>
                    <a:cubicBezTo>
                      <a:pt x="-13359" y="336215"/>
                      <a:pt x="4738" y="121267"/>
                      <a:pt x="129198" y="43797"/>
                    </a:cubicBezTo>
                    <a:cubicBezTo>
                      <a:pt x="253658" y="-33673"/>
                      <a:pt x="470828" y="-15893"/>
                      <a:pt x="571158" y="158097"/>
                    </a:cubicBezTo>
                    <a:cubicBezTo>
                      <a:pt x="671488" y="332087"/>
                      <a:pt x="640373" y="397492"/>
                      <a:pt x="548298" y="584817"/>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sp>
          <p:nvSpPr>
            <p:cNvPr id="309" name="Google Shape;309;p11"/>
            <p:cNvSpPr txBox="1"/>
            <p:nvPr/>
          </p:nvSpPr>
          <p:spPr>
            <a:xfrm>
              <a:off x="4352904" y="1629122"/>
              <a:ext cx="41825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getInstance(String algorithm)</a:t>
              </a:r>
              <a:endParaRPr/>
            </a:p>
          </p:txBody>
        </p:sp>
        <p:sp>
          <p:nvSpPr>
            <p:cNvPr id="310" name="Google Shape;310;p11"/>
            <p:cNvSpPr/>
            <p:nvPr/>
          </p:nvSpPr>
          <p:spPr>
            <a:xfrm>
              <a:off x="4151784" y="2204864"/>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cxnSp>
          <p:nvCxnSpPr>
            <p:cNvPr id="311" name="Google Shape;311;p11"/>
            <p:cNvCxnSpPr/>
            <p:nvPr/>
          </p:nvCxnSpPr>
          <p:spPr>
            <a:xfrm>
              <a:off x="4295800" y="1484784"/>
              <a:ext cx="0" cy="576064"/>
            </a:xfrm>
            <a:prstGeom prst="straightConnector1">
              <a:avLst/>
            </a:prstGeom>
            <a:noFill/>
            <a:ln w="9525" cap="flat" cmpd="sng">
              <a:solidFill>
                <a:schemeClr val="dk1"/>
              </a:solidFill>
              <a:prstDash val="solid"/>
              <a:round/>
              <a:headEnd type="none" w="sm" len="sm"/>
              <a:tailEnd type="triangle" w="med" len="med"/>
            </a:ln>
          </p:spPr>
        </p:cxnSp>
        <p:sp>
          <p:nvSpPr>
            <p:cNvPr id="312" name="Google Shape;312;p11"/>
            <p:cNvSpPr txBox="1"/>
            <p:nvPr/>
          </p:nvSpPr>
          <p:spPr>
            <a:xfrm>
              <a:off x="4352904" y="2637234"/>
              <a:ext cx="349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initSign(PrivateKey key)</a:t>
              </a:r>
              <a:endParaRPr/>
            </a:p>
          </p:txBody>
        </p:sp>
        <p:sp>
          <p:nvSpPr>
            <p:cNvPr id="313" name="Google Shape;313;p11"/>
            <p:cNvSpPr/>
            <p:nvPr/>
          </p:nvSpPr>
          <p:spPr>
            <a:xfrm>
              <a:off x="4151784" y="3285306"/>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cxnSp>
          <p:nvCxnSpPr>
            <p:cNvPr id="314" name="Google Shape;314;p11"/>
            <p:cNvCxnSpPr/>
            <p:nvPr/>
          </p:nvCxnSpPr>
          <p:spPr>
            <a:xfrm>
              <a:off x="4295800" y="3789040"/>
              <a:ext cx="0" cy="504056"/>
            </a:xfrm>
            <a:prstGeom prst="straightConnector1">
              <a:avLst/>
            </a:prstGeom>
            <a:noFill/>
            <a:ln w="9525" cap="flat" cmpd="sng">
              <a:solidFill>
                <a:schemeClr val="dk1"/>
              </a:solidFill>
              <a:prstDash val="solid"/>
              <a:round/>
              <a:headEnd type="none" w="sm" len="sm"/>
              <a:tailEnd type="triangle" w="med" len="med"/>
            </a:ln>
          </p:spPr>
        </p:cxnSp>
        <p:sp>
          <p:nvSpPr>
            <p:cNvPr id="315" name="Google Shape;315;p11"/>
            <p:cNvSpPr txBox="1"/>
            <p:nvPr/>
          </p:nvSpPr>
          <p:spPr>
            <a:xfrm>
              <a:off x="4352904" y="3861048"/>
              <a:ext cx="280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update(byte[] data)</a:t>
              </a:r>
              <a:endParaRPr/>
            </a:p>
          </p:txBody>
        </p:sp>
        <p:sp>
          <p:nvSpPr>
            <p:cNvPr id="316" name="Google Shape;316;p11"/>
            <p:cNvSpPr/>
            <p:nvPr/>
          </p:nvSpPr>
          <p:spPr>
            <a:xfrm>
              <a:off x="4151784" y="4437434"/>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317" name="Google Shape;317;p11"/>
            <p:cNvSpPr txBox="1"/>
            <p:nvPr/>
          </p:nvSpPr>
          <p:spPr>
            <a:xfrm>
              <a:off x="4367808" y="4869160"/>
              <a:ext cx="10118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sign()</a:t>
              </a:r>
              <a:endParaRPr/>
            </a:p>
          </p:txBody>
        </p:sp>
        <p:cxnSp>
          <p:nvCxnSpPr>
            <p:cNvPr id="318" name="Google Shape;318;p11"/>
            <p:cNvCxnSpPr/>
            <p:nvPr/>
          </p:nvCxnSpPr>
          <p:spPr>
            <a:xfrm>
              <a:off x="4295800" y="4797152"/>
              <a:ext cx="0" cy="504056"/>
            </a:xfrm>
            <a:prstGeom prst="straightConnector1">
              <a:avLst/>
            </a:prstGeom>
            <a:noFill/>
            <a:ln w="9525" cap="flat" cmpd="sng">
              <a:solidFill>
                <a:schemeClr val="dk1"/>
              </a:solidFill>
              <a:prstDash val="solid"/>
              <a:round/>
              <a:headEnd type="none" w="sm" len="sm"/>
              <a:tailEnd type="triangle" w="med" len="med"/>
            </a:ln>
          </p:spPr>
        </p:cxnSp>
        <p:grpSp>
          <p:nvGrpSpPr>
            <p:cNvPr id="319" name="Google Shape;319;p11"/>
            <p:cNvGrpSpPr/>
            <p:nvPr/>
          </p:nvGrpSpPr>
          <p:grpSpPr>
            <a:xfrm>
              <a:off x="4109795" y="5445224"/>
              <a:ext cx="372010" cy="360040"/>
              <a:chOff x="911424" y="5445224"/>
              <a:chExt cx="372010" cy="360040"/>
            </a:xfrm>
          </p:grpSpPr>
          <p:sp>
            <p:nvSpPr>
              <p:cNvPr id="320" name="Google Shape;320;p11"/>
              <p:cNvSpPr/>
              <p:nvPr/>
            </p:nvSpPr>
            <p:spPr>
              <a:xfrm>
                <a:off x="911424" y="5445224"/>
                <a:ext cx="372010" cy="36004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321" name="Google Shape;321;p11"/>
              <p:cNvSpPr/>
              <p:nvPr/>
            </p:nvSpPr>
            <p:spPr>
              <a:xfrm>
                <a:off x="950970" y="5483498"/>
                <a:ext cx="292918" cy="28349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grpSp>
        <p:sp>
          <p:nvSpPr>
            <p:cNvPr id="322" name="Google Shape;322;p11"/>
            <p:cNvSpPr/>
            <p:nvPr/>
          </p:nvSpPr>
          <p:spPr>
            <a:xfrm>
              <a:off x="4151784" y="3285306"/>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323" name="Google Shape;323;p11"/>
            <p:cNvSpPr/>
            <p:nvPr/>
          </p:nvSpPr>
          <p:spPr>
            <a:xfrm>
              <a:off x="6707796" y="2069832"/>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24" name="Google Shape;324;p11"/>
            <p:cNvSpPr/>
            <p:nvPr/>
          </p:nvSpPr>
          <p:spPr>
            <a:xfrm>
              <a:off x="4151784" y="2204864"/>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cxnSp>
          <p:nvCxnSpPr>
            <p:cNvPr id="325" name="Google Shape;325;p11"/>
            <p:cNvCxnSpPr/>
            <p:nvPr/>
          </p:nvCxnSpPr>
          <p:spPr>
            <a:xfrm>
              <a:off x="4295800" y="1484784"/>
              <a:ext cx="0" cy="576064"/>
            </a:xfrm>
            <a:prstGeom prst="straightConnector1">
              <a:avLst/>
            </a:prstGeom>
            <a:noFill/>
            <a:ln w="9525" cap="flat" cmpd="sng">
              <a:solidFill>
                <a:schemeClr val="dk1"/>
              </a:solidFill>
              <a:prstDash val="solid"/>
              <a:round/>
              <a:headEnd type="none" w="sm" len="sm"/>
              <a:tailEnd type="triangle" w="med" len="med"/>
            </a:ln>
          </p:spPr>
        </p:cxnSp>
        <p:sp>
          <p:nvSpPr>
            <p:cNvPr id="326" name="Google Shape;326;p11"/>
            <p:cNvSpPr txBox="1"/>
            <p:nvPr/>
          </p:nvSpPr>
          <p:spPr>
            <a:xfrm>
              <a:off x="4352904" y="1629122"/>
              <a:ext cx="41825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getInstance(String algorithm)</a:t>
              </a:r>
              <a:endParaRPr/>
            </a:p>
          </p:txBody>
        </p:sp>
        <p:cxnSp>
          <p:nvCxnSpPr>
            <p:cNvPr id="327" name="Google Shape;327;p11"/>
            <p:cNvCxnSpPr/>
            <p:nvPr/>
          </p:nvCxnSpPr>
          <p:spPr>
            <a:xfrm>
              <a:off x="4295800" y="2637234"/>
              <a:ext cx="0" cy="504056"/>
            </a:xfrm>
            <a:prstGeom prst="straightConnector1">
              <a:avLst/>
            </a:prstGeom>
            <a:noFill/>
            <a:ln w="9525" cap="flat" cmpd="sng">
              <a:solidFill>
                <a:schemeClr val="dk1"/>
              </a:solidFill>
              <a:prstDash val="solid"/>
              <a:round/>
              <a:headEnd type="none" w="sm" len="sm"/>
              <a:tailEnd type="triangle" w="med" len="med"/>
            </a:ln>
          </p:spPr>
        </p:cxnSp>
        <p:cxnSp>
          <p:nvCxnSpPr>
            <p:cNvPr id="328" name="Google Shape;328;p11"/>
            <p:cNvCxnSpPr/>
            <p:nvPr/>
          </p:nvCxnSpPr>
          <p:spPr>
            <a:xfrm>
              <a:off x="4295800" y="2637234"/>
              <a:ext cx="0" cy="504056"/>
            </a:xfrm>
            <a:prstGeom prst="straightConnector1">
              <a:avLst/>
            </a:prstGeom>
            <a:noFill/>
            <a:ln w="9525" cap="flat" cmpd="sng">
              <a:solidFill>
                <a:schemeClr val="dk1"/>
              </a:solidFill>
              <a:prstDash val="solid"/>
              <a:round/>
              <a:headEnd type="none" w="sm" len="sm"/>
              <a:tailEnd type="triangle" w="med" len="med"/>
            </a:ln>
          </p:spPr>
        </p:cxnSp>
      </p:grpSp>
      <p:sp>
        <p:nvSpPr>
          <p:cNvPr id="329" name="Google Shape;329;p11"/>
          <p:cNvSpPr txBox="1">
            <a:spLocks noGrp="1"/>
          </p:cNvSpPr>
          <p:nvPr>
            <p:ph type="title"/>
          </p:nvPr>
        </p:nvSpPr>
        <p:spPr>
          <a:xfrm>
            <a:off x="670720" y="287722"/>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Insecure Class Composition</a:t>
            </a:r>
            <a:endParaRPr dirty="0"/>
          </a:p>
        </p:txBody>
      </p:sp>
      <p:grpSp>
        <p:nvGrpSpPr>
          <p:cNvPr id="330" name="Google Shape;330;p11"/>
          <p:cNvGrpSpPr/>
          <p:nvPr/>
        </p:nvGrpSpPr>
        <p:grpSpPr>
          <a:xfrm>
            <a:off x="10560496" y="3030166"/>
            <a:ext cx="1080000" cy="1080000"/>
            <a:chOff x="5226101" y="4321997"/>
            <a:chExt cx="822960" cy="822960"/>
          </a:xfrm>
        </p:grpSpPr>
        <p:sp>
          <p:nvSpPr>
            <p:cNvPr id="331" name="Google Shape;331;p11"/>
            <p:cNvSpPr/>
            <p:nvPr/>
          </p:nvSpPr>
          <p:spPr>
            <a:xfrm>
              <a:off x="5226101" y="4321997"/>
              <a:ext cx="822960" cy="82296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32" name="Google Shape;332;p11"/>
            <p:cNvSpPr/>
            <p:nvPr/>
          </p:nvSpPr>
          <p:spPr>
            <a:xfrm>
              <a:off x="5456889" y="4512738"/>
              <a:ext cx="361387" cy="44058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333" name="Google Shape;333;p11"/>
          <p:cNvGrpSpPr/>
          <p:nvPr/>
        </p:nvGrpSpPr>
        <p:grpSpPr>
          <a:xfrm>
            <a:off x="10560496" y="4437112"/>
            <a:ext cx="1080000" cy="1080000"/>
            <a:chOff x="5226101" y="1981286"/>
            <a:chExt cx="822960" cy="822960"/>
          </a:xfrm>
        </p:grpSpPr>
        <p:sp>
          <p:nvSpPr>
            <p:cNvPr id="334" name="Google Shape;334;p11"/>
            <p:cNvSpPr/>
            <p:nvPr/>
          </p:nvSpPr>
          <p:spPr>
            <a:xfrm>
              <a:off x="5226101" y="1981286"/>
              <a:ext cx="822960" cy="82296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35" name="Google Shape;335;p11"/>
            <p:cNvSpPr/>
            <p:nvPr/>
          </p:nvSpPr>
          <p:spPr>
            <a:xfrm>
              <a:off x="5434873" y="2169485"/>
              <a:ext cx="456872" cy="48230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336" name="Google Shape;336;p11"/>
          <p:cNvGrpSpPr/>
          <p:nvPr/>
        </p:nvGrpSpPr>
        <p:grpSpPr>
          <a:xfrm>
            <a:off x="10560496" y="1623219"/>
            <a:ext cx="1080000" cy="1080000"/>
            <a:chOff x="1067767" y="3789039"/>
            <a:chExt cx="923777" cy="923777"/>
          </a:xfrm>
        </p:grpSpPr>
        <p:sp>
          <p:nvSpPr>
            <p:cNvPr id="337" name="Google Shape;337;p11"/>
            <p:cNvSpPr/>
            <p:nvPr/>
          </p:nvSpPr>
          <p:spPr>
            <a:xfrm>
              <a:off x="1067767" y="3789039"/>
              <a:ext cx="923777" cy="923777"/>
            </a:xfrm>
            <a:prstGeom prst="ellipse">
              <a:avLst/>
            </a:prstGeom>
            <a:solidFill>
              <a:schemeClr val="l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38" name="Google Shape;338;p11"/>
            <p:cNvSpPr/>
            <p:nvPr/>
          </p:nvSpPr>
          <p:spPr>
            <a:xfrm>
              <a:off x="1307125" y="4017010"/>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339" name="Google Shape;339;p11"/>
          <p:cNvGrpSpPr/>
          <p:nvPr/>
        </p:nvGrpSpPr>
        <p:grpSpPr>
          <a:xfrm>
            <a:off x="911424" y="3249302"/>
            <a:ext cx="3564396" cy="2555962"/>
            <a:chOff x="911424" y="3249302"/>
            <a:chExt cx="3564396" cy="2555962"/>
          </a:xfrm>
        </p:grpSpPr>
        <p:grpSp>
          <p:nvGrpSpPr>
            <p:cNvPr id="340" name="Google Shape;340;p11"/>
            <p:cNvGrpSpPr/>
            <p:nvPr/>
          </p:nvGrpSpPr>
          <p:grpSpPr>
            <a:xfrm>
              <a:off x="1245473" y="4401430"/>
              <a:ext cx="3230347" cy="360040"/>
              <a:chOff x="1245473" y="4401430"/>
              <a:chExt cx="3230347" cy="360040"/>
            </a:xfrm>
          </p:grpSpPr>
          <p:sp>
            <p:nvSpPr>
              <p:cNvPr id="341" name="Google Shape;341;p11"/>
              <p:cNvSpPr txBox="1"/>
              <p:nvPr/>
            </p:nvSpPr>
            <p:spPr>
              <a:xfrm>
                <a:off x="1245473" y="4437112"/>
                <a:ext cx="2762295"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Updated with Data for Signing</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pic>
            <p:nvPicPr>
              <p:cNvPr id="342" name="Google Shape;342;p11"/>
              <p:cNvPicPr preferRelativeResize="0"/>
              <p:nvPr/>
            </p:nvPicPr>
            <p:blipFill rotWithShape="1">
              <a:blip r:embed="rId3">
                <a:alphaModFix/>
              </a:blip>
              <a:srcRect/>
              <a:stretch/>
            </p:blipFill>
            <p:spPr>
              <a:xfrm>
                <a:off x="4115780" y="4401430"/>
                <a:ext cx="360040" cy="360040"/>
              </a:xfrm>
              <a:prstGeom prst="rect">
                <a:avLst/>
              </a:prstGeom>
              <a:noFill/>
              <a:ln>
                <a:noFill/>
              </a:ln>
            </p:spPr>
          </p:pic>
        </p:grpSp>
        <p:grpSp>
          <p:nvGrpSpPr>
            <p:cNvPr id="343" name="Google Shape;343;p11"/>
            <p:cNvGrpSpPr/>
            <p:nvPr/>
          </p:nvGrpSpPr>
          <p:grpSpPr>
            <a:xfrm>
              <a:off x="2091858" y="5445224"/>
              <a:ext cx="2383962" cy="360040"/>
              <a:chOff x="2091858" y="5445224"/>
              <a:chExt cx="2383962" cy="360040"/>
            </a:xfrm>
          </p:grpSpPr>
          <p:sp>
            <p:nvSpPr>
              <p:cNvPr id="344" name="Google Shape;344;p11"/>
              <p:cNvSpPr txBox="1"/>
              <p:nvPr/>
            </p:nvSpPr>
            <p:spPr>
              <a:xfrm>
                <a:off x="2091858" y="5445224"/>
                <a:ext cx="1915910"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Signature Computed</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pic>
            <p:nvPicPr>
              <p:cNvPr id="345" name="Google Shape;345;p11"/>
              <p:cNvPicPr preferRelativeResize="0"/>
              <p:nvPr/>
            </p:nvPicPr>
            <p:blipFill rotWithShape="1">
              <a:blip r:embed="rId3">
                <a:alphaModFix/>
              </a:blip>
              <a:srcRect/>
              <a:stretch/>
            </p:blipFill>
            <p:spPr>
              <a:xfrm>
                <a:off x="4115780" y="5445224"/>
                <a:ext cx="360040" cy="360040"/>
              </a:xfrm>
              <a:prstGeom prst="rect">
                <a:avLst/>
              </a:prstGeom>
              <a:noFill/>
              <a:ln>
                <a:noFill/>
              </a:ln>
            </p:spPr>
          </p:pic>
        </p:grpSp>
        <p:grpSp>
          <p:nvGrpSpPr>
            <p:cNvPr id="346" name="Google Shape;346;p11"/>
            <p:cNvGrpSpPr/>
            <p:nvPr/>
          </p:nvGrpSpPr>
          <p:grpSpPr>
            <a:xfrm>
              <a:off x="911424" y="3249302"/>
              <a:ext cx="3564396" cy="360040"/>
              <a:chOff x="911424" y="3249302"/>
              <a:chExt cx="3564396" cy="360040"/>
            </a:xfrm>
          </p:grpSpPr>
          <p:sp>
            <p:nvSpPr>
              <p:cNvPr id="347" name="Google Shape;347;p11"/>
              <p:cNvSpPr txBox="1"/>
              <p:nvPr/>
            </p:nvSpPr>
            <p:spPr>
              <a:xfrm>
                <a:off x="911424" y="3284984"/>
                <a:ext cx="3096344"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Initialized with Private Key</a:t>
                </a:r>
                <a:endParaRPr dirty="0"/>
              </a:p>
            </p:txBody>
          </p:sp>
          <p:pic>
            <p:nvPicPr>
              <p:cNvPr id="348" name="Google Shape;348;p11"/>
              <p:cNvPicPr preferRelativeResize="0"/>
              <p:nvPr/>
            </p:nvPicPr>
            <p:blipFill rotWithShape="1">
              <a:blip r:embed="rId3">
                <a:alphaModFix/>
              </a:blip>
              <a:srcRect/>
              <a:stretch/>
            </p:blipFill>
            <p:spPr>
              <a:xfrm>
                <a:off x="4115780" y="3249302"/>
                <a:ext cx="360040" cy="360040"/>
              </a:xfrm>
              <a:prstGeom prst="rect">
                <a:avLst/>
              </a:prstGeom>
              <a:noFill/>
              <a:ln>
                <a:noFill/>
              </a:ln>
            </p:spPr>
          </p:pic>
        </p:grpSp>
      </p:grpSp>
      <p:grpSp>
        <p:nvGrpSpPr>
          <p:cNvPr id="349" name="Google Shape;349;p11"/>
          <p:cNvGrpSpPr/>
          <p:nvPr/>
        </p:nvGrpSpPr>
        <p:grpSpPr>
          <a:xfrm>
            <a:off x="2624328" y="2168860"/>
            <a:ext cx="1851492" cy="360040"/>
            <a:chOff x="2624328" y="2168860"/>
            <a:chExt cx="1851492" cy="360040"/>
          </a:xfrm>
        </p:grpSpPr>
        <p:pic>
          <p:nvPicPr>
            <p:cNvPr id="350" name="Google Shape;350;p11"/>
            <p:cNvPicPr preferRelativeResize="0"/>
            <p:nvPr/>
          </p:nvPicPr>
          <p:blipFill rotWithShape="1">
            <a:blip r:embed="rId3">
              <a:alphaModFix/>
            </a:blip>
            <a:srcRect/>
            <a:stretch/>
          </p:blipFill>
          <p:spPr>
            <a:xfrm>
              <a:off x="4115780" y="2168860"/>
              <a:ext cx="360040" cy="360040"/>
            </a:xfrm>
            <a:prstGeom prst="rect">
              <a:avLst/>
            </a:prstGeom>
            <a:noFill/>
            <a:ln>
              <a:noFill/>
            </a:ln>
          </p:spPr>
        </p:pic>
        <p:sp>
          <p:nvSpPr>
            <p:cNvPr id="351" name="Google Shape;351;p11"/>
            <p:cNvSpPr txBox="1"/>
            <p:nvPr/>
          </p:nvSpPr>
          <p:spPr>
            <a:xfrm>
              <a:off x="2624328" y="2204864"/>
              <a:ext cx="1383440"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Constructed</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grpSp>
      <p:grpSp>
        <p:nvGrpSpPr>
          <p:cNvPr id="352" name="Google Shape;352;p11"/>
          <p:cNvGrpSpPr/>
          <p:nvPr/>
        </p:nvGrpSpPr>
        <p:grpSpPr>
          <a:xfrm>
            <a:off x="911424" y="3258258"/>
            <a:ext cx="3555280" cy="341807"/>
            <a:chOff x="911424" y="3258258"/>
            <a:chExt cx="3555280" cy="341807"/>
          </a:xfrm>
        </p:grpSpPr>
        <p:pic>
          <p:nvPicPr>
            <p:cNvPr id="353" name="Google Shape;353;p11"/>
            <p:cNvPicPr preferRelativeResize="0"/>
            <p:nvPr/>
          </p:nvPicPr>
          <p:blipFill rotWithShape="1">
            <a:blip r:embed="rId4">
              <a:alphaModFix/>
            </a:blip>
            <a:srcRect/>
            <a:stretch/>
          </p:blipFill>
          <p:spPr>
            <a:xfrm>
              <a:off x="4124897" y="3258258"/>
              <a:ext cx="341807" cy="341807"/>
            </a:xfrm>
            <a:prstGeom prst="rect">
              <a:avLst/>
            </a:prstGeom>
            <a:noFill/>
            <a:ln>
              <a:noFill/>
            </a:ln>
          </p:spPr>
        </p:pic>
        <p:sp>
          <p:nvSpPr>
            <p:cNvPr id="354" name="Google Shape;354;p11"/>
            <p:cNvSpPr txBox="1"/>
            <p:nvPr/>
          </p:nvSpPr>
          <p:spPr>
            <a:xfrm>
              <a:off x="911424" y="3284984"/>
              <a:ext cx="3096344"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rgbClr val="C00000"/>
                  </a:solidFill>
                  <a:latin typeface="Arial" panose="020B0604020202020204" pitchFamily="34" charset="0"/>
                  <a:ea typeface="Libre Franklin"/>
                  <a:cs typeface="Arial" panose="020B0604020202020204" pitchFamily="34" charset="0"/>
                  <a:sym typeface="Libre Franklin"/>
                </a:rPr>
                <a:t>Insecure Private Key</a:t>
              </a:r>
              <a:endParaRPr dirty="0"/>
            </a:p>
          </p:txBody>
        </p:sp>
      </p:grpSp>
      <p:grpSp>
        <p:nvGrpSpPr>
          <p:cNvPr id="355" name="Google Shape;355;p11"/>
          <p:cNvGrpSpPr/>
          <p:nvPr/>
        </p:nvGrpSpPr>
        <p:grpSpPr>
          <a:xfrm>
            <a:off x="4124897" y="4410547"/>
            <a:ext cx="341807" cy="1385601"/>
            <a:chOff x="4124897" y="4410547"/>
            <a:chExt cx="341807" cy="1385601"/>
          </a:xfrm>
        </p:grpSpPr>
        <p:pic>
          <p:nvPicPr>
            <p:cNvPr id="356" name="Google Shape;356;p11"/>
            <p:cNvPicPr preferRelativeResize="0"/>
            <p:nvPr/>
          </p:nvPicPr>
          <p:blipFill rotWithShape="1">
            <a:blip r:embed="rId4">
              <a:alphaModFix/>
            </a:blip>
            <a:srcRect/>
            <a:stretch/>
          </p:blipFill>
          <p:spPr>
            <a:xfrm>
              <a:off x="4124897" y="4410547"/>
              <a:ext cx="341807" cy="341807"/>
            </a:xfrm>
            <a:prstGeom prst="rect">
              <a:avLst/>
            </a:prstGeom>
            <a:noFill/>
            <a:ln>
              <a:noFill/>
            </a:ln>
          </p:spPr>
        </p:pic>
        <p:pic>
          <p:nvPicPr>
            <p:cNvPr id="357" name="Google Shape;357;p11"/>
            <p:cNvPicPr preferRelativeResize="0"/>
            <p:nvPr/>
          </p:nvPicPr>
          <p:blipFill rotWithShape="1">
            <a:blip r:embed="rId4">
              <a:alphaModFix/>
            </a:blip>
            <a:srcRect/>
            <a:stretch/>
          </p:blipFill>
          <p:spPr>
            <a:xfrm>
              <a:off x="4124897" y="5454341"/>
              <a:ext cx="341807" cy="341807"/>
            </a:xfrm>
            <a:prstGeom prst="rect">
              <a:avLst/>
            </a:prstGeom>
            <a:noFill/>
            <a:ln>
              <a:noFill/>
            </a:ln>
          </p:spPr>
        </p:pic>
      </p:grpSp>
      <p:grpSp>
        <p:nvGrpSpPr>
          <p:cNvPr id="358" name="Google Shape;358;p11"/>
          <p:cNvGrpSpPr/>
          <p:nvPr/>
        </p:nvGrpSpPr>
        <p:grpSpPr>
          <a:xfrm>
            <a:off x="6240016" y="3000829"/>
            <a:ext cx="2192847" cy="369332"/>
            <a:chOff x="5807968" y="2997200"/>
            <a:chExt cx="2192847" cy="369332"/>
          </a:xfrm>
        </p:grpSpPr>
        <p:sp>
          <p:nvSpPr>
            <p:cNvPr id="359" name="Google Shape;359;p11"/>
            <p:cNvSpPr txBox="1"/>
            <p:nvPr/>
          </p:nvSpPr>
          <p:spPr>
            <a:xfrm>
              <a:off x="6023992" y="2997200"/>
              <a:ext cx="19768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rgbClr val="C00000"/>
                  </a:solidFill>
                  <a:latin typeface="Courier New"/>
                  <a:ea typeface="Courier New"/>
                  <a:cs typeface="Courier New"/>
                  <a:sym typeface="Courier New"/>
                </a:rPr>
                <a:t> keySize = 64</a:t>
              </a:r>
              <a:endParaRPr/>
            </a:p>
          </p:txBody>
        </p:sp>
        <p:pic>
          <p:nvPicPr>
            <p:cNvPr id="360" name="Google Shape;360;p11"/>
            <p:cNvPicPr preferRelativeResize="0"/>
            <p:nvPr/>
          </p:nvPicPr>
          <p:blipFill rotWithShape="1">
            <a:blip r:embed="rId4">
              <a:alphaModFix/>
            </a:blip>
            <a:srcRect/>
            <a:stretch/>
          </p:blipFill>
          <p:spPr>
            <a:xfrm>
              <a:off x="5807968" y="2997200"/>
              <a:ext cx="341807" cy="341807"/>
            </a:xfrm>
            <a:prstGeom prst="rect">
              <a:avLst/>
            </a:prstGeom>
            <a:noFill/>
            <a:ln>
              <a:noFill/>
            </a:ln>
          </p:spPr>
        </p:pic>
      </p:grpSp>
      <p:sp>
        <p:nvSpPr>
          <p:cNvPr id="361" name="Google Shape;361;p11"/>
          <p:cNvSpPr txBox="1"/>
          <p:nvPr/>
        </p:nvSpPr>
        <p:spPr>
          <a:xfrm>
            <a:off x="911424" y="5445224"/>
            <a:ext cx="3096344"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rgbClr val="C00000"/>
                </a:solidFill>
                <a:latin typeface="Arial" panose="020B0604020202020204" pitchFamily="34" charset="0"/>
                <a:ea typeface="Libre Franklin"/>
                <a:cs typeface="Arial" panose="020B0604020202020204" pitchFamily="34" charset="0"/>
                <a:sym typeface="Libre Franklin"/>
              </a:rPr>
              <a:t>Insecure Signature</a:t>
            </a:r>
            <a:endParaRPr sz="1400" i="1" dirty="0">
              <a:solidFill>
                <a:srgbClr val="C00000"/>
              </a:solidFill>
              <a:latin typeface="Arial" panose="020B0604020202020204" pitchFamily="34" charset="0"/>
              <a:ea typeface="Libre Franklin"/>
              <a:cs typeface="Arial" panose="020B0604020202020204" pitchFamily="34" charset="0"/>
              <a:sym typeface="Libre Frankl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9"/>
                                        </p:tgtEl>
                                        <p:attrNameLst>
                                          <p:attrName>style.visibility</p:attrName>
                                        </p:attrNameLst>
                                      </p:cBhvr>
                                      <p:to>
                                        <p:strVal val="visible"/>
                                      </p:to>
                                    </p:set>
                                    <p:animEffect transition="in" filter="fade">
                                      <p:cBhvr>
                                        <p:cTn id="12" dur="500"/>
                                        <p:tgtEl>
                                          <p:spTgt spid="3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9"/>
                                        </p:tgtEl>
                                        <p:attrNameLst>
                                          <p:attrName>style.visibility</p:attrName>
                                        </p:attrNameLst>
                                      </p:cBhvr>
                                      <p:to>
                                        <p:strVal val="visible"/>
                                      </p:to>
                                    </p:set>
                                    <p:animEffect transition="in" filter="fade">
                                      <p:cBhvr>
                                        <p:cTn id="17" dur="500"/>
                                        <p:tgtEl>
                                          <p:spTgt spid="3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8"/>
                                        </p:tgtEl>
                                        <p:attrNameLst>
                                          <p:attrName>style.visibility</p:attrName>
                                        </p:attrNameLst>
                                      </p:cBhvr>
                                      <p:to>
                                        <p:strVal val="visible"/>
                                      </p:to>
                                    </p:set>
                                    <p:animEffect transition="in" filter="fade">
                                      <p:cBhvr>
                                        <p:cTn id="22" dur="500"/>
                                        <p:tgtEl>
                                          <p:spTgt spid="3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39"/>
                                        </p:tgtEl>
                                      </p:cBhvr>
                                    </p:animEffect>
                                    <p:set>
                                      <p:cBhvr>
                                        <p:cTn id="27" dur="1" fill="hold">
                                          <p:stCondLst>
                                            <p:cond delay="500"/>
                                          </p:stCondLst>
                                        </p:cTn>
                                        <p:tgtEl>
                                          <p:spTgt spid="339"/>
                                        </p:tgtEl>
                                        <p:attrNameLst>
                                          <p:attrName>style.visibility</p:attrName>
                                        </p:attrNameLst>
                                      </p:cBhvr>
                                      <p:to>
                                        <p:strVal val="hidden"/>
                                      </p:to>
                                    </p:set>
                                  </p:childTnLst>
                                </p:cTn>
                              </p:par>
                              <p:par>
                                <p:cTn id="28" presetID="10" presetClass="entr" presetSubtype="0" fill="hold" nodeType="withEffect">
                                  <p:stCondLst>
                                    <p:cond delay="600"/>
                                  </p:stCondLst>
                                  <p:childTnLst>
                                    <p:set>
                                      <p:cBhvr>
                                        <p:cTn id="29" dur="1" fill="hold">
                                          <p:stCondLst>
                                            <p:cond delay="0"/>
                                          </p:stCondLst>
                                        </p:cTn>
                                        <p:tgtEl>
                                          <p:spTgt spid="352"/>
                                        </p:tgtEl>
                                        <p:attrNameLst>
                                          <p:attrName>style.visibility</p:attrName>
                                        </p:attrNameLst>
                                      </p:cBhvr>
                                      <p:to>
                                        <p:strVal val="visible"/>
                                      </p:to>
                                    </p:set>
                                    <p:animEffect transition="in" filter="fade">
                                      <p:cBhvr>
                                        <p:cTn id="30" dur="500"/>
                                        <p:tgtEl>
                                          <p:spTgt spid="3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fade">
                                      <p:cBhvr>
                                        <p:cTn id="35" dur="500"/>
                                        <p:tgtEl>
                                          <p:spTgt spid="355"/>
                                        </p:tgtEl>
                                      </p:cBhvr>
                                    </p:animEffect>
                                  </p:childTnLst>
                                </p:cTn>
                              </p:par>
                              <p:par>
                                <p:cTn id="36" presetID="10" presetClass="entr" presetSubtype="0" fill="hold" nodeType="withEffect">
                                  <p:stCondLst>
                                    <p:cond delay="0"/>
                                  </p:stCondLst>
                                  <p:childTnLst>
                                    <p:set>
                                      <p:cBhvr>
                                        <p:cTn id="37" dur="1" fill="hold">
                                          <p:stCondLst>
                                            <p:cond delay="0"/>
                                          </p:stCondLst>
                                        </p:cTn>
                                        <p:tgtEl>
                                          <p:spTgt spid="361"/>
                                        </p:tgtEl>
                                        <p:attrNameLst>
                                          <p:attrName>style.visibility</p:attrName>
                                        </p:attrNameLst>
                                      </p:cBhvr>
                                      <p:to>
                                        <p:strVal val="visible"/>
                                      </p:to>
                                    </p:set>
                                    <p:animEffect transition="in" filter="fade">
                                      <p:cBhvr>
                                        <p:cTn id="38"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2"/>
          <p:cNvSpPr txBox="1">
            <a:spLocks noGrp="1"/>
          </p:cNvSpPr>
          <p:nvPr>
            <p:ph type="title"/>
          </p:nvPr>
        </p:nvSpPr>
        <p:spPr>
          <a:xfrm>
            <a:off x="670720" y="298686"/>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DSLs to the resue - CrySL</a:t>
            </a:r>
            <a:endParaRPr dirty="0"/>
          </a:p>
        </p:txBody>
      </p:sp>
      <p:pic>
        <p:nvPicPr>
          <p:cNvPr id="368" name="Google Shape;368;p12" descr="C:\Users\sth\AppData\Local\Temp\notesBFC7D8\~b719398.TMP"/>
          <p:cNvPicPr preferRelativeResize="0"/>
          <p:nvPr/>
        </p:nvPicPr>
        <p:blipFill rotWithShape="1">
          <a:blip r:embed="rId3">
            <a:alphaModFix/>
          </a:blip>
          <a:srcRect l="415" t="2551" r="45799" b="80674"/>
          <a:stretch/>
        </p:blipFill>
        <p:spPr>
          <a:xfrm>
            <a:off x="2567608" y="2033316"/>
            <a:ext cx="4719116" cy="1371600"/>
          </a:xfrm>
          <a:prstGeom prst="rect">
            <a:avLst/>
          </a:prstGeom>
          <a:noFill/>
          <a:ln>
            <a:noFill/>
          </a:ln>
        </p:spPr>
      </p:pic>
      <p:pic>
        <p:nvPicPr>
          <p:cNvPr id="369" name="Google Shape;369;p12" descr="C:\Users\sth\AppData\Local\Temp\notesBFC7D8\~b719398.TMP"/>
          <p:cNvPicPr preferRelativeResize="0"/>
          <p:nvPr/>
        </p:nvPicPr>
        <p:blipFill rotWithShape="1">
          <a:blip r:embed="rId3">
            <a:alphaModFix/>
          </a:blip>
          <a:srcRect l="416" t="-1671" r="52292" b="97562"/>
          <a:stretch/>
        </p:blipFill>
        <p:spPr>
          <a:xfrm>
            <a:off x="2567608" y="1422724"/>
            <a:ext cx="4149271" cy="335902"/>
          </a:xfrm>
          <a:prstGeom prst="rect">
            <a:avLst/>
          </a:prstGeom>
          <a:noFill/>
          <a:ln>
            <a:noFill/>
          </a:ln>
        </p:spPr>
      </p:pic>
      <p:pic>
        <p:nvPicPr>
          <p:cNvPr id="370" name="Google Shape;370;p12" descr="C:\Users\sth\AppData\Local\Temp\notesBFC7D8\~b719398.TMP"/>
          <p:cNvPicPr preferRelativeResize="0"/>
          <p:nvPr/>
        </p:nvPicPr>
        <p:blipFill rotWithShape="1">
          <a:blip r:embed="rId3">
            <a:alphaModFix/>
          </a:blip>
          <a:srcRect l="416" t="18859" r="52292" b="52561"/>
          <a:stretch/>
        </p:blipFill>
        <p:spPr>
          <a:xfrm>
            <a:off x="2567608" y="3429000"/>
            <a:ext cx="4149271" cy="2336800"/>
          </a:xfrm>
          <a:prstGeom prst="rect">
            <a:avLst/>
          </a:prstGeom>
          <a:noFill/>
          <a:ln>
            <a:noFill/>
          </a:ln>
        </p:spPr>
      </p:pic>
      <p:sp>
        <p:nvSpPr>
          <p:cNvPr id="371" name="Google Shape;371;p12"/>
          <p:cNvSpPr/>
          <p:nvPr/>
        </p:nvSpPr>
        <p:spPr>
          <a:xfrm>
            <a:off x="7488784" y="5764623"/>
            <a:ext cx="47032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800" b="1" dirty="0">
                <a:solidFill>
                  <a:schemeClr val="dk1"/>
                </a:solidFill>
                <a:latin typeface="Arial"/>
                <a:ea typeface="Arial"/>
                <a:cs typeface="Arial"/>
                <a:sym typeface="Arial"/>
              </a:rPr>
              <a:t>[CrySL: An Extensible Approach to Validating the Correct Usage of Cryptographic APIs. Stefan Kruger, Johannes Spaeth, Karim Ali, Eric Bodden, Mira Mezini. ECOOP 2018.]</a:t>
            </a:r>
            <a:endParaRPr sz="800" b="1" dirty="0">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5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
                                        </p:tgtEl>
                                        <p:attrNameLst>
                                          <p:attrName>style.visibility</p:attrName>
                                        </p:attrNameLst>
                                      </p:cBhvr>
                                      <p:to>
                                        <p:strVal val="visible"/>
                                      </p:to>
                                    </p:set>
                                    <p:animEffect transition="in" filter="fade">
                                      <p:cBhvr>
                                        <p:cTn id="12" dur="500"/>
                                        <p:tgtEl>
                                          <p:spTgt spid="3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gtEl>
                                        <p:attrNameLst>
                                          <p:attrName>style.visibility</p:attrName>
                                        </p:attrNameLst>
                                      </p:cBhvr>
                                      <p:to>
                                        <p:strVal val="visible"/>
                                      </p:to>
                                    </p:set>
                                    <p:animEffect transition="in" filter="fade">
                                      <p:cBhvr>
                                        <p:cTn id="1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3" descr="C:\Users\sth\AppData\Local\Temp\notesBFC7D8\~b719398.TMP"/>
          <p:cNvPicPr preferRelativeResize="0"/>
          <p:nvPr/>
        </p:nvPicPr>
        <p:blipFill rotWithShape="1">
          <a:blip r:embed="rId3">
            <a:alphaModFix/>
          </a:blip>
          <a:srcRect l="417" t="90665" r="8308" b="2903"/>
          <a:stretch/>
        </p:blipFill>
        <p:spPr>
          <a:xfrm>
            <a:off x="839416" y="5229200"/>
            <a:ext cx="8008416" cy="526009"/>
          </a:xfrm>
          <a:prstGeom prst="rect">
            <a:avLst/>
          </a:prstGeom>
          <a:noFill/>
          <a:ln>
            <a:noFill/>
          </a:ln>
        </p:spPr>
      </p:pic>
      <p:grpSp>
        <p:nvGrpSpPr>
          <p:cNvPr id="378" name="Google Shape;378;p13"/>
          <p:cNvGrpSpPr/>
          <p:nvPr/>
        </p:nvGrpSpPr>
        <p:grpSpPr>
          <a:xfrm>
            <a:off x="839416" y="1623219"/>
            <a:ext cx="10801080" cy="1157709"/>
            <a:chOff x="839416" y="1623219"/>
            <a:chExt cx="10801080" cy="1157709"/>
          </a:xfrm>
        </p:grpSpPr>
        <p:grpSp>
          <p:nvGrpSpPr>
            <p:cNvPr id="379" name="Google Shape;379;p13"/>
            <p:cNvGrpSpPr/>
            <p:nvPr/>
          </p:nvGrpSpPr>
          <p:grpSpPr>
            <a:xfrm>
              <a:off x="10344472" y="1623219"/>
              <a:ext cx="1296024" cy="1157709"/>
              <a:chOff x="10344472" y="1623219"/>
              <a:chExt cx="1296024" cy="1157709"/>
            </a:xfrm>
          </p:grpSpPr>
          <p:sp>
            <p:nvSpPr>
              <p:cNvPr id="380" name="Google Shape;380;p13"/>
              <p:cNvSpPr/>
              <p:nvPr/>
            </p:nvSpPr>
            <p:spPr>
              <a:xfrm>
                <a:off x="10560496" y="1623219"/>
                <a:ext cx="1080000" cy="1080000"/>
              </a:xfrm>
              <a:prstGeom prst="ellipse">
                <a:avLst/>
              </a:prstGeom>
              <a:solidFill>
                <a:schemeClr val="dk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81" name="Google Shape;381;p13"/>
              <p:cNvSpPr/>
              <p:nvPr/>
            </p:nvSpPr>
            <p:spPr>
              <a:xfrm>
                <a:off x="10840333" y="1889743"/>
                <a:ext cx="520327" cy="546952"/>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pic>
            <p:nvPicPr>
              <p:cNvPr id="382" name="Google Shape;382;p13"/>
              <p:cNvPicPr preferRelativeResize="0"/>
              <p:nvPr/>
            </p:nvPicPr>
            <p:blipFill rotWithShape="1">
              <a:blip r:embed="rId4">
                <a:alphaModFix/>
              </a:blip>
              <a:srcRect/>
              <a:stretch/>
            </p:blipFill>
            <p:spPr>
              <a:xfrm>
                <a:off x="10344472" y="2276872"/>
                <a:ext cx="504056" cy="504056"/>
              </a:xfrm>
              <a:prstGeom prst="rect">
                <a:avLst/>
              </a:prstGeom>
              <a:noFill/>
              <a:ln>
                <a:noFill/>
              </a:ln>
            </p:spPr>
          </p:pic>
        </p:grpSp>
        <p:pic>
          <p:nvPicPr>
            <p:cNvPr id="383" name="Google Shape;383;p13" descr="C:\Users\sth\AppData\Local\Temp\notesBFC7D8\~b719398.TMP"/>
            <p:cNvPicPr preferRelativeResize="0"/>
            <p:nvPr/>
          </p:nvPicPr>
          <p:blipFill rotWithShape="1">
            <a:blip r:embed="rId3">
              <a:alphaModFix/>
            </a:blip>
            <a:srcRect l="417" t="70231" r="8308" b="22331"/>
            <a:stretch/>
          </p:blipFill>
          <p:spPr>
            <a:xfrm>
              <a:off x="839416" y="1844825"/>
              <a:ext cx="8008416" cy="608090"/>
            </a:xfrm>
            <a:prstGeom prst="rect">
              <a:avLst/>
            </a:prstGeom>
            <a:noFill/>
            <a:ln>
              <a:noFill/>
            </a:ln>
          </p:spPr>
        </p:pic>
      </p:grpSp>
      <p:grpSp>
        <p:nvGrpSpPr>
          <p:cNvPr id="384" name="Google Shape;384;p13"/>
          <p:cNvGrpSpPr/>
          <p:nvPr/>
        </p:nvGrpSpPr>
        <p:grpSpPr>
          <a:xfrm>
            <a:off x="839416" y="3030166"/>
            <a:ext cx="10801080" cy="1190922"/>
            <a:chOff x="839416" y="3030166"/>
            <a:chExt cx="10801080" cy="1190922"/>
          </a:xfrm>
        </p:grpSpPr>
        <p:grpSp>
          <p:nvGrpSpPr>
            <p:cNvPr id="385" name="Google Shape;385;p13"/>
            <p:cNvGrpSpPr/>
            <p:nvPr/>
          </p:nvGrpSpPr>
          <p:grpSpPr>
            <a:xfrm>
              <a:off x="10344472" y="3030166"/>
              <a:ext cx="1296024" cy="1190922"/>
              <a:chOff x="10344472" y="3030166"/>
              <a:chExt cx="1296024" cy="1190922"/>
            </a:xfrm>
          </p:grpSpPr>
          <p:sp>
            <p:nvSpPr>
              <p:cNvPr id="386" name="Google Shape;386;p13"/>
              <p:cNvSpPr/>
              <p:nvPr/>
            </p:nvSpPr>
            <p:spPr>
              <a:xfrm>
                <a:off x="10560496" y="3030166"/>
                <a:ext cx="1080000" cy="108000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87" name="Google Shape;387;p13"/>
              <p:cNvSpPr/>
              <p:nvPr/>
            </p:nvSpPr>
            <p:spPr>
              <a:xfrm>
                <a:off x="10863367" y="3280482"/>
                <a:ext cx="474261" cy="57819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pic>
            <p:nvPicPr>
              <p:cNvPr id="388" name="Google Shape;388;p13"/>
              <p:cNvPicPr preferRelativeResize="0"/>
              <p:nvPr/>
            </p:nvPicPr>
            <p:blipFill rotWithShape="1">
              <a:blip r:embed="rId4">
                <a:alphaModFix/>
              </a:blip>
              <a:srcRect/>
              <a:stretch/>
            </p:blipFill>
            <p:spPr>
              <a:xfrm>
                <a:off x="10344472" y="3717032"/>
                <a:ext cx="504056" cy="504056"/>
              </a:xfrm>
              <a:prstGeom prst="rect">
                <a:avLst/>
              </a:prstGeom>
              <a:noFill/>
              <a:ln>
                <a:noFill/>
              </a:ln>
            </p:spPr>
          </p:pic>
        </p:grpSp>
        <p:pic>
          <p:nvPicPr>
            <p:cNvPr id="389" name="Google Shape;389;p13" descr="C:\Users\sth\AppData\Local\Temp\notesBFC7D8\~b719398.TMP"/>
            <p:cNvPicPr preferRelativeResize="0"/>
            <p:nvPr/>
          </p:nvPicPr>
          <p:blipFill rotWithShape="1">
            <a:blip r:embed="rId3">
              <a:alphaModFix/>
            </a:blip>
            <a:srcRect l="417" t="60942" r="8308" b="29473"/>
            <a:stretch/>
          </p:blipFill>
          <p:spPr>
            <a:xfrm>
              <a:off x="839416" y="3212976"/>
              <a:ext cx="8008416" cy="783771"/>
            </a:xfrm>
            <a:prstGeom prst="rect">
              <a:avLst/>
            </a:prstGeom>
            <a:noFill/>
            <a:ln>
              <a:noFill/>
            </a:ln>
          </p:spPr>
        </p:pic>
      </p:grpSp>
      <p:grpSp>
        <p:nvGrpSpPr>
          <p:cNvPr id="390" name="Google Shape;390;p13"/>
          <p:cNvGrpSpPr/>
          <p:nvPr/>
        </p:nvGrpSpPr>
        <p:grpSpPr>
          <a:xfrm>
            <a:off x="839416" y="4437112"/>
            <a:ext cx="10801080" cy="1152128"/>
            <a:chOff x="839416" y="4437112"/>
            <a:chExt cx="10801080" cy="1152128"/>
          </a:xfrm>
        </p:grpSpPr>
        <p:grpSp>
          <p:nvGrpSpPr>
            <p:cNvPr id="391" name="Google Shape;391;p13"/>
            <p:cNvGrpSpPr/>
            <p:nvPr/>
          </p:nvGrpSpPr>
          <p:grpSpPr>
            <a:xfrm>
              <a:off x="10344472" y="4437112"/>
              <a:ext cx="1296024" cy="1152128"/>
              <a:chOff x="10344472" y="4437112"/>
              <a:chExt cx="1296024" cy="1152128"/>
            </a:xfrm>
          </p:grpSpPr>
          <p:sp>
            <p:nvSpPr>
              <p:cNvPr id="392" name="Google Shape;392;p13"/>
              <p:cNvSpPr/>
              <p:nvPr/>
            </p:nvSpPr>
            <p:spPr>
              <a:xfrm>
                <a:off x="10560496" y="4437112"/>
                <a:ext cx="1080000" cy="108000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393" name="Google Shape;393;p13"/>
              <p:cNvSpPr/>
              <p:nvPr/>
            </p:nvSpPr>
            <p:spPr>
              <a:xfrm>
                <a:off x="10834475" y="4684092"/>
                <a:ext cx="599570" cy="63294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pic>
            <p:nvPicPr>
              <p:cNvPr id="394" name="Google Shape;394;p13"/>
              <p:cNvPicPr preferRelativeResize="0"/>
              <p:nvPr/>
            </p:nvPicPr>
            <p:blipFill rotWithShape="1">
              <a:blip r:embed="rId4">
                <a:alphaModFix/>
              </a:blip>
              <a:srcRect/>
              <a:stretch/>
            </p:blipFill>
            <p:spPr>
              <a:xfrm>
                <a:off x="10344472" y="5085184"/>
                <a:ext cx="504056" cy="504056"/>
              </a:xfrm>
              <a:prstGeom prst="rect">
                <a:avLst/>
              </a:prstGeom>
              <a:noFill/>
              <a:ln>
                <a:noFill/>
              </a:ln>
            </p:spPr>
          </p:pic>
        </p:grpSp>
        <p:pic>
          <p:nvPicPr>
            <p:cNvPr id="395" name="Google Shape;395;p13" descr="C:\Users\sth\AppData\Local\Temp\notesBFC7D8\~b719398.TMP"/>
            <p:cNvPicPr preferRelativeResize="0"/>
            <p:nvPr/>
          </p:nvPicPr>
          <p:blipFill rotWithShape="1">
            <a:blip r:embed="rId3">
              <a:alphaModFix/>
            </a:blip>
            <a:srcRect l="417" t="80150" r="8308" b="12928"/>
            <a:stretch/>
          </p:blipFill>
          <p:spPr>
            <a:xfrm>
              <a:off x="839416" y="4437112"/>
              <a:ext cx="8008416" cy="566058"/>
            </a:xfrm>
            <a:prstGeom prst="rect">
              <a:avLst/>
            </a:prstGeom>
            <a:noFill/>
            <a:ln>
              <a:noFill/>
            </a:ln>
          </p:spPr>
        </p:pic>
      </p:grpSp>
      <p:pic>
        <p:nvPicPr>
          <p:cNvPr id="396" name="Google Shape;396;p13" descr="C:\Users\sth\AppData\Local\Temp\notesBFC7D8\~b719398.TMP"/>
          <p:cNvPicPr preferRelativeResize="0"/>
          <p:nvPr/>
        </p:nvPicPr>
        <p:blipFill rotWithShape="1">
          <a:blip r:embed="rId3">
            <a:alphaModFix/>
          </a:blip>
          <a:srcRect l="415" t="2551" r="45799" b="80674"/>
          <a:stretch/>
        </p:blipFill>
        <p:spPr>
          <a:xfrm rot="-549371">
            <a:off x="4806912" y="3795729"/>
            <a:ext cx="4719116" cy="1371600"/>
          </a:xfrm>
          <a:prstGeom prst="rect">
            <a:avLst/>
          </a:prstGeom>
          <a:noFill/>
          <a:ln>
            <a:noFill/>
          </a:ln>
          <a:effectLst>
            <a:outerShdw blurRad="63500" sx="102000" sy="102000" algn="ctr" rotWithShape="0">
              <a:srgbClr val="000000">
                <a:alpha val="40000"/>
              </a:srgbClr>
            </a:outerShdw>
          </a:effectLst>
        </p:spPr>
      </p:pic>
      <p:pic>
        <p:nvPicPr>
          <p:cNvPr id="397" name="Google Shape;397;p13" descr="C:\Users\sth\AppData\Local\Temp\notesBFC7D8\~b719398.TMP"/>
          <p:cNvPicPr preferRelativeResize="0"/>
          <p:nvPr/>
        </p:nvPicPr>
        <p:blipFill rotWithShape="1">
          <a:blip r:embed="rId3">
            <a:alphaModFix/>
          </a:blip>
          <a:srcRect l="415" t="19969" r="45799" b="65497"/>
          <a:stretch/>
        </p:blipFill>
        <p:spPr>
          <a:xfrm rot="-549371">
            <a:off x="4864335" y="4156938"/>
            <a:ext cx="4719116" cy="1188295"/>
          </a:xfrm>
          <a:prstGeom prst="rect">
            <a:avLst/>
          </a:prstGeom>
          <a:noFill/>
          <a:ln>
            <a:noFill/>
          </a:ln>
          <a:effectLst>
            <a:outerShdw blurRad="63500" sx="102000" sy="102000" algn="ctr" rotWithShape="0">
              <a:srgbClr val="000000">
                <a:alpha val="40000"/>
              </a:srgbClr>
            </a:outerShdw>
          </a:effectLst>
        </p:spPr>
      </p:pic>
      <p:grpSp>
        <p:nvGrpSpPr>
          <p:cNvPr id="398" name="Google Shape;398;p13"/>
          <p:cNvGrpSpPr/>
          <p:nvPr/>
        </p:nvGrpSpPr>
        <p:grpSpPr>
          <a:xfrm rot="-625294">
            <a:off x="5733120" y="4423253"/>
            <a:ext cx="3127149" cy="1049940"/>
            <a:chOff x="4583832" y="2425647"/>
            <a:chExt cx="2533826" cy="850732"/>
          </a:xfrm>
        </p:grpSpPr>
        <p:pic>
          <p:nvPicPr>
            <p:cNvPr id="399" name="Google Shape;399;p13" descr="C:\Users\sth\AppData\Local\Temp\notesBFC7D8\~b933644.TMP"/>
            <p:cNvPicPr preferRelativeResize="0"/>
            <p:nvPr/>
          </p:nvPicPr>
          <p:blipFill rotWithShape="1">
            <a:blip r:embed="rId5">
              <a:alphaModFix/>
            </a:blip>
            <a:srcRect t="353" r="44581" b="95049"/>
            <a:stretch/>
          </p:blipFill>
          <p:spPr>
            <a:xfrm>
              <a:off x="4583832" y="2425647"/>
              <a:ext cx="2528512" cy="230468"/>
            </a:xfrm>
            <a:prstGeom prst="rect">
              <a:avLst/>
            </a:prstGeom>
            <a:noFill/>
            <a:ln>
              <a:noFill/>
            </a:ln>
          </p:spPr>
        </p:pic>
        <p:pic>
          <p:nvPicPr>
            <p:cNvPr id="400" name="Google Shape;400;p13" descr="C:\Users\sth\AppData\Local\Temp\notesBFC7D8\~b933644.TMP"/>
            <p:cNvPicPr preferRelativeResize="0"/>
            <p:nvPr/>
          </p:nvPicPr>
          <p:blipFill rotWithShape="1">
            <a:blip r:embed="rId5">
              <a:alphaModFix/>
            </a:blip>
            <a:srcRect t="84059" r="44463" b="5424"/>
            <a:stretch/>
          </p:blipFill>
          <p:spPr>
            <a:xfrm>
              <a:off x="4583832" y="2750458"/>
              <a:ext cx="2533826" cy="525921"/>
            </a:xfrm>
            <a:prstGeom prst="rect">
              <a:avLst/>
            </a:prstGeom>
            <a:noFill/>
            <a:ln>
              <a:noFill/>
            </a:ln>
          </p:spPr>
        </p:pic>
      </p:grpSp>
      <p:sp>
        <p:nvSpPr>
          <p:cNvPr id="401" name="Google Shape;401;p13"/>
          <p:cNvSpPr/>
          <p:nvPr/>
        </p:nvSpPr>
        <p:spPr>
          <a:xfrm>
            <a:off x="7488784" y="5764623"/>
            <a:ext cx="47032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800" b="1" dirty="0">
                <a:solidFill>
                  <a:schemeClr val="dk1"/>
                </a:solidFill>
                <a:latin typeface="Arial"/>
                <a:ea typeface="Arial"/>
                <a:cs typeface="Arial"/>
                <a:sym typeface="Arial"/>
              </a:rPr>
              <a:t>[CrySL: An Extensible Approach to Validating the Correct Usage of Cryptographic APIs. Stefan Krüger, Johannes Spaeth, Karim Ali, Eric Bodden, Mira Mezini. ECOOP 2018.]</a:t>
            </a:r>
            <a:endParaRPr sz="800" b="1" dirty="0">
              <a:solidFill>
                <a:schemeClr val="dk1"/>
              </a:solidFill>
              <a:latin typeface="Arial"/>
              <a:ea typeface="Arial"/>
              <a:cs typeface="Arial"/>
              <a:sym typeface="Arial"/>
            </a:endParaRPr>
          </a:p>
        </p:txBody>
      </p:sp>
      <p:sp>
        <p:nvSpPr>
          <p:cNvPr id="402" name="Google Shape;402;p13"/>
          <p:cNvSpPr txBox="1">
            <a:spLocks noGrp="1"/>
          </p:cNvSpPr>
          <p:nvPr>
            <p:ph type="title"/>
          </p:nvPr>
        </p:nvSpPr>
        <p:spPr>
          <a:xfrm>
            <a:off x="670720" y="298686"/>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DSLs to the resue - CrySL</a:t>
            </a:r>
            <a:endParaRPr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96"/>
                                        </p:tgtEl>
                                      </p:cBhvr>
                                    </p:animEffect>
                                    <p:set>
                                      <p:cBhvr>
                                        <p:cTn id="15" dur="1" fill="hold">
                                          <p:stCondLst>
                                            <p:cond delay="500"/>
                                          </p:stCondLst>
                                        </p:cTn>
                                        <p:tgtEl>
                                          <p:spTgt spid="39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84"/>
                                        </p:tgtEl>
                                        <p:attrNameLst>
                                          <p:attrName>style.visibility</p:attrName>
                                        </p:attrNameLst>
                                      </p:cBhvr>
                                      <p:to>
                                        <p:strVal val="visible"/>
                                      </p:to>
                                    </p:set>
                                    <p:animEffect transition="in" filter="fade">
                                      <p:cBhvr>
                                        <p:cTn id="19" dur="500"/>
                                        <p:tgtEl>
                                          <p:spTgt spid="384"/>
                                        </p:tgtEl>
                                      </p:cBhvr>
                                    </p:animEffect>
                                  </p:childTnLst>
                                </p:cTn>
                              </p:par>
                              <p:par>
                                <p:cTn id="20" presetID="10" presetClass="entr" presetSubtype="0" fill="hold" nodeType="withEffect">
                                  <p:stCondLst>
                                    <p:cond delay="0"/>
                                  </p:stCondLst>
                                  <p:childTnLst>
                                    <p:set>
                                      <p:cBhvr>
                                        <p:cTn id="21" dur="1" fill="hold">
                                          <p:stCondLst>
                                            <p:cond delay="0"/>
                                          </p:stCondLst>
                                        </p:cTn>
                                        <p:tgtEl>
                                          <p:spTgt spid="397"/>
                                        </p:tgtEl>
                                        <p:attrNameLst>
                                          <p:attrName>style.visibility</p:attrName>
                                        </p:attrNameLst>
                                      </p:cBhvr>
                                      <p:to>
                                        <p:strVal val="visible"/>
                                      </p:to>
                                    </p:set>
                                    <p:animEffect transition="in" filter="fade">
                                      <p:cBhvr>
                                        <p:cTn id="22" dur="500"/>
                                        <p:tgtEl>
                                          <p:spTgt spid="3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97"/>
                                        </p:tgtEl>
                                      </p:cBhvr>
                                    </p:animEffect>
                                    <p:set>
                                      <p:cBhvr>
                                        <p:cTn id="27" dur="1" fill="hold">
                                          <p:stCondLst>
                                            <p:cond delay="500"/>
                                          </p:stCondLst>
                                        </p:cTn>
                                        <p:tgtEl>
                                          <p:spTgt spid="397"/>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90"/>
                                        </p:tgtEl>
                                        <p:attrNameLst>
                                          <p:attrName>style.visibility</p:attrName>
                                        </p:attrNameLst>
                                      </p:cBhvr>
                                      <p:to>
                                        <p:strVal val="visible"/>
                                      </p:to>
                                    </p:set>
                                    <p:animEffect transition="in" filter="fade">
                                      <p:cBhvr>
                                        <p:cTn id="31" dur="500"/>
                                        <p:tgtEl>
                                          <p:spTgt spid="390"/>
                                        </p:tgtEl>
                                      </p:cBhvr>
                                    </p:animEffect>
                                  </p:childTnLst>
                                </p:cTn>
                              </p:par>
                              <p:par>
                                <p:cTn id="32" presetID="10" presetClass="entr" presetSubtype="0" fill="hold" nodeType="withEffect">
                                  <p:stCondLst>
                                    <p:cond delay="0"/>
                                  </p:stCondLst>
                                  <p:childTnLst>
                                    <p:set>
                                      <p:cBhvr>
                                        <p:cTn id="33" dur="1" fill="hold">
                                          <p:stCondLst>
                                            <p:cond delay="0"/>
                                          </p:stCondLst>
                                        </p:cTn>
                                        <p:tgtEl>
                                          <p:spTgt spid="398"/>
                                        </p:tgtEl>
                                        <p:attrNameLst>
                                          <p:attrName>style.visibility</p:attrName>
                                        </p:attrNameLst>
                                      </p:cBhvr>
                                      <p:to>
                                        <p:strVal val="visible"/>
                                      </p:to>
                                    </p:set>
                                    <p:animEffect transition="in" filter="fade">
                                      <p:cBhvr>
                                        <p:cTn id="34" dur="500"/>
                                        <p:tgtEl>
                                          <p:spTgt spid="3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77"/>
                                        </p:tgtEl>
                                        <p:attrNameLst>
                                          <p:attrName>style.visibility</p:attrName>
                                        </p:attrNameLst>
                                      </p:cBhvr>
                                      <p:to>
                                        <p:strVal val="visible"/>
                                      </p:to>
                                    </p:set>
                                    <p:animEffect transition="in" filter="fade">
                                      <p:cBhvr>
                                        <p:cTn id="39" dur="5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62" y="1124744"/>
            <a:ext cx="9439310" cy="4824536"/>
          </a:xfrm>
          <a:prstGeom prst="rect">
            <a:avLst/>
          </a:prstGeom>
        </p:spPr>
      </p:pic>
      <p:sp>
        <p:nvSpPr>
          <p:cNvPr id="3" name="Titel 2"/>
          <p:cNvSpPr>
            <a:spLocks noGrp="1"/>
          </p:cNvSpPr>
          <p:nvPr>
            <p:ph type="title"/>
          </p:nvPr>
        </p:nvSpPr>
        <p:spPr>
          <a:xfrm>
            <a:off x="848316" y="325551"/>
            <a:ext cx="11521280" cy="1255875"/>
          </a:xfrm>
        </p:spPr>
        <p:txBody>
          <a:bodyPr/>
          <a:lstStyle/>
          <a:p>
            <a:r>
              <a:rPr lang="de-DE" dirty="0"/>
              <a:t>Demo: CrySL based static analysis</a:t>
            </a:r>
          </a:p>
        </p:txBody>
      </p:sp>
      <p:pic>
        <p:nvPicPr>
          <p:cNvPr id="6" name="ConstraintErr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9376" y="2060848"/>
            <a:ext cx="9145016" cy="2886396"/>
          </a:xfrm>
          <a:prstGeom prst="rect">
            <a:avLst/>
          </a:prstGeom>
          <a:effectLst>
            <a:outerShdw blurRad="63500" sx="102000" sy="102000" algn="ctr" rotWithShape="0">
              <a:prstClr val="black">
                <a:alpha val="40000"/>
              </a:prstClr>
            </a:outerShdw>
          </a:effectLst>
        </p:spPr>
      </p:pic>
      <p:pic>
        <p:nvPicPr>
          <p:cNvPr id="5" name="Grafik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8248" y="3717032"/>
            <a:ext cx="1008112" cy="1008112"/>
          </a:xfrm>
          <a:prstGeom prst="rect">
            <a:avLst/>
          </a:prstGeom>
        </p:spPr>
      </p:pic>
    </p:spTree>
    <p:extLst>
      <p:ext uri="{BB962C8B-B14F-4D97-AF65-F5344CB8AC3E}">
        <p14:creationId xmlns:p14="http://schemas.microsoft.com/office/powerpoint/2010/main" val="4086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mediacall" presetSubtype="0" fill="hold" nodeType="withEffect">
                                  <p:stCondLst>
                                    <p:cond delay="0"/>
                                  </p:stCondLst>
                                  <p:childTnLst>
                                    <p:cmd type="call" cmd="playFrom(0.0)">
                                      <p:cBhvr>
                                        <p:cTn id="9" dur="36950" fill="hold"/>
                                        <p:tgtEl>
                                          <p:spTgt spid="6"/>
                                        </p:tgtEl>
                                      </p:cBhvr>
                                    </p:cmd>
                                  </p:childTnLst>
                                </p:cTn>
                              </p:par>
                              <p:par>
                                <p:cTn id="10" presetID="10" presetClass="entr" presetSubtype="0" fill="hold" nodeType="withEffect">
                                  <p:stCondLst>
                                    <p:cond delay="12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6" presetClass="emph" presetSubtype="0" fill="hold" nodeType="withEffect">
                                  <p:stCondLst>
                                    <p:cond delay="33000"/>
                                  </p:stCondLst>
                                  <p:childTnLst>
                                    <p:animEffect transition="out" filter="fade">
                                      <p:cBhvr>
                                        <p:cTn id="14" dur="500" tmFilter="0, 0; .2, .5; .8, .5; 1, 0"/>
                                        <p:tgtEl>
                                          <p:spTgt spid="5"/>
                                        </p:tgtEl>
                                      </p:cBhvr>
                                    </p:animEffect>
                                    <p:animScale>
                                      <p:cBhvr>
                                        <p:cTn id="1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E7A31CB-88CC-DEE3-CC7A-2CD07939595E}"/>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51FC0B12-143A-3F74-CAD4-26024DB2F810}"/>
              </a:ext>
            </a:extLst>
          </p:cNvPr>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Issues with CrySL</a:t>
            </a:r>
            <a:endParaRPr dirty="0"/>
          </a:p>
        </p:txBody>
      </p:sp>
      <p:sp>
        <p:nvSpPr>
          <p:cNvPr id="107" name="Google Shape;107;p2">
            <a:extLst>
              <a:ext uri="{FF2B5EF4-FFF2-40B4-BE49-F238E27FC236}">
                <a16:creationId xmlns:a16="http://schemas.microsoft.com/office/drawing/2014/main" id="{C44DE17E-4B87-4987-B18D-3C30F1151BD4}"/>
              </a:ext>
            </a:extLst>
          </p:cNvPr>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US" dirty="0"/>
              <a:t>Not all misuses are detectable statically</a:t>
            </a:r>
          </a:p>
          <a:p>
            <a:pPr marL="841248" lvl="1" indent="-384048">
              <a:spcBef>
                <a:spcPts val="0"/>
              </a:spcBef>
              <a:buSzPts val="2000"/>
              <a:buFont typeface="Libre Franklin"/>
              <a:buChar char="■"/>
            </a:pPr>
            <a:r>
              <a:rPr lang="en-GB" sz="2000" b="0" cap="none" dirty="0">
                <a:solidFill>
                  <a:srgbClr val="FF0000"/>
                </a:solidFill>
                <a:latin typeface="Calibri"/>
                <a:ea typeface="Calibri"/>
                <a:cs typeface="Calibri"/>
                <a:sym typeface="Calibri"/>
              </a:rPr>
              <a:t>Example: </a:t>
            </a:r>
            <a:r>
              <a:rPr lang="en-GB" sz="2000" b="0" cap="none" dirty="0" err="1">
                <a:solidFill>
                  <a:srgbClr val="FF0000"/>
                </a:solidFill>
                <a:latin typeface="Calibri"/>
                <a:ea typeface="Calibri"/>
                <a:cs typeface="Calibri"/>
                <a:sym typeface="Calibri"/>
              </a:rPr>
              <a:t>Iterator.hasNext</a:t>
            </a:r>
            <a:r>
              <a:rPr lang="en-GB" sz="2000" b="0" cap="none" dirty="0">
                <a:solidFill>
                  <a:srgbClr val="FF0000"/>
                </a:solidFill>
                <a:latin typeface="Calibri"/>
                <a:ea typeface="Calibri"/>
                <a:cs typeface="Calibri"/>
                <a:sym typeface="Calibri"/>
              </a:rPr>
              <a:t>() should retur</a:t>
            </a:r>
            <a:r>
              <a:rPr lang="en-GB" sz="2000" dirty="0">
                <a:solidFill>
                  <a:srgbClr val="FF0000"/>
                </a:solidFill>
                <a:latin typeface="Calibri"/>
                <a:ea typeface="Calibri"/>
                <a:cs typeface="Calibri"/>
                <a:sym typeface="Calibri"/>
              </a:rPr>
              <a:t>n true before a valid call to next()</a:t>
            </a:r>
            <a:endParaRPr dirty="0"/>
          </a:p>
          <a:p>
            <a:pPr marL="384048" lvl="0" indent="-384048" algn="l" rtl="0">
              <a:lnSpc>
                <a:spcPct val="94000"/>
              </a:lnSpc>
              <a:spcBef>
                <a:spcPts val="1200"/>
              </a:spcBef>
              <a:spcAft>
                <a:spcPts val="0"/>
              </a:spcAft>
              <a:buClr>
                <a:schemeClr val="dk2"/>
              </a:buClr>
              <a:buSzPts val="2000"/>
              <a:buChar char="■"/>
            </a:pPr>
            <a:r>
              <a:rPr lang="en-US" dirty="0"/>
              <a:t>Still requires external static analysis tools</a:t>
            </a:r>
          </a:p>
          <a:p>
            <a:pPr marL="384048" lvl="0" indent="-384048" algn="l" rtl="0">
              <a:lnSpc>
                <a:spcPct val="94000"/>
              </a:lnSpc>
              <a:spcBef>
                <a:spcPts val="1200"/>
              </a:spcBef>
              <a:spcAft>
                <a:spcPts val="0"/>
              </a:spcAft>
              <a:buClr>
                <a:schemeClr val="dk2"/>
              </a:buClr>
              <a:buSzPts val="2000"/>
              <a:buChar char="■"/>
            </a:pPr>
            <a:r>
              <a:rPr lang="en-US" dirty="0"/>
              <a:t>Also, false positives!!</a:t>
            </a:r>
            <a:endParaRPr dirty="0"/>
          </a:p>
        </p:txBody>
      </p:sp>
    </p:spTree>
    <p:extLst>
      <p:ext uri="{BB962C8B-B14F-4D97-AF65-F5344CB8AC3E}">
        <p14:creationId xmlns:p14="http://schemas.microsoft.com/office/powerpoint/2010/main" val="310677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4"/>
          <p:cNvSpPr txBox="1">
            <a:spLocks noGrp="1"/>
          </p:cNvSpPr>
          <p:nvPr>
            <p:ph type="title"/>
          </p:nvPr>
        </p:nvSpPr>
        <p:spPr>
          <a:xfrm>
            <a:off x="1003955" y="299301"/>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ct val="100000"/>
              <a:buFont typeface="Libre Franklin"/>
              <a:buNone/>
            </a:pPr>
            <a:r>
              <a:rPr lang="de-DE" sz="3500" dirty="0"/>
              <a:t>jGuard</a:t>
            </a:r>
            <a:endParaRPr sz="3500" dirty="0"/>
          </a:p>
        </p:txBody>
      </p:sp>
      <p:pic>
        <p:nvPicPr>
          <p:cNvPr id="410" name="Google Shape;410;p14"/>
          <p:cNvPicPr preferRelativeResize="0"/>
          <p:nvPr/>
        </p:nvPicPr>
        <p:blipFill rotWithShape="1">
          <a:blip r:embed="rId3">
            <a:alphaModFix/>
          </a:blip>
          <a:srcRect/>
          <a:stretch/>
        </p:blipFill>
        <p:spPr>
          <a:xfrm>
            <a:off x="1475731" y="2118084"/>
            <a:ext cx="4734586" cy="2076740"/>
          </a:xfrm>
          <a:prstGeom prst="rect">
            <a:avLst/>
          </a:prstGeom>
          <a:noFill/>
          <a:ln>
            <a:noFill/>
          </a:ln>
        </p:spPr>
      </p:pic>
      <p:sp>
        <p:nvSpPr>
          <p:cNvPr id="411" name="Google Shape;411;p14"/>
          <p:cNvSpPr txBox="1"/>
          <p:nvPr/>
        </p:nvSpPr>
        <p:spPr>
          <a:xfrm>
            <a:off x="7159083" y="2118084"/>
            <a:ext cx="9601200" cy="3581400"/>
          </a:xfrm>
          <a:prstGeom prst="rect">
            <a:avLst/>
          </a:prstGeom>
          <a:noFill/>
          <a:ln>
            <a:noFill/>
          </a:ln>
        </p:spPr>
        <p:txBody>
          <a:bodyPr spcFirstLastPara="1" wrap="square" lIns="91425" tIns="45700" rIns="91425" bIns="45700" anchor="t" anchorCtr="0">
            <a:noAutofit/>
          </a:bodyPr>
          <a:lstStyle/>
          <a:p>
            <a:pPr marL="384048" marR="0" lvl="0" indent="-384048" algn="l" rtl="0">
              <a:lnSpc>
                <a:spcPct val="94000"/>
              </a:lnSpc>
              <a:spcBef>
                <a:spcPts val="0"/>
              </a:spcBef>
              <a:spcAft>
                <a:spcPts val="0"/>
              </a:spcAft>
              <a:buClr>
                <a:schemeClr val="dk2"/>
              </a:buClr>
              <a:buSzPts val="2000"/>
              <a:buFont typeface="Libre Franklin"/>
              <a:buChar char="■"/>
            </a:pPr>
            <a:r>
              <a:rPr lang="de-DE" sz="2000" dirty="0">
                <a:solidFill>
                  <a:schemeClr val="dk2"/>
                </a:solidFill>
                <a:latin typeface="Arial" panose="020B0604020202020204" pitchFamily="34" charset="0"/>
                <a:ea typeface="Libre Franklin"/>
                <a:cs typeface="Arial" panose="020B0604020202020204" pitchFamily="34" charset="0"/>
                <a:sym typeface="Libre Franklin"/>
              </a:rPr>
              <a:t>jGuard compiles to regular java</a:t>
            </a:r>
            <a:endParaRPr dirty="0"/>
          </a:p>
          <a:p>
            <a:pPr marL="384048" marR="0" lvl="0" indent="-384048" algn="l" rtl="0">
              <a:lnSpc>
                <a:spcPct val="94000"/>
              </a:lnSpc>
              <a:spcBef>
                <a:spcPts val="1200"/>
              </a:spcBef>
              <a:spcAft>
                <a:spcPts val="0"/>
              </a:spcAft>
              <a:buClr>
                <a:schemeClr val="dk2"/>
              </a:buClr>
              <a:buSzPts val="2000"/>
              <a:buFont typeface="Libre Franklin"/>
              <a:buChar char="■"/>
            </a:pPr>
            <a:r>
              <a:rPr lang="de-DE" sz="2000" dirty="0">
                <a:solidFill>
                  <a:schemeClr val="dk2"/>
                </a:solidFill>
                <a:latin typeface="Arial" panose="020B0604020202020204" pitchFamily="34" charset="0"/>
                <a:ea typeface="Libre Franklin"/>
                <a:cs typeface="Arial" panose="020B0604020202020204" pitchFamily="34" charset="0"/>
                <a:sym typeface="Libre Franklin"/>
              </a:rPr>
              <a:t>APIs become resilient by design</a:t>
            </a:r>
            <a:endParaRPr dirty="0"/>
          </a:p>
          <a:p>
            <a:pPr marL="384048" marR="0" lvl="0" indent="-384048" algn="l" rtl="0">
              <a:lnSpc>
                <a:spcPct val="94000"/>
              </a:lnSpc>
              <a:spcBef>
                <a:spcPts val="1200"/>
              </a:spcBef>
              <a:spcAft>
                <a:spcPts val="0"/>
              </a:spcAft>
              <a:buClr>
                <a:schemeClr val="dk2"/>
              </a:buClr>
              <a:buSzPts val="2000"/>
              <a:buFont typeface="Libre Franklin"/>
              <a:buChar char="■"/>
            </a:pPr>
            <a:r>
              <a:rPr lang="de-DE" sz="2000" dirty="0">
                <a:solidFill>
                  <a:schemeClr val="dk2"/>
                </a:solidFill>
                <a:latin typeface="Arial" panose="020B0604020202020204" pitchFamily="34" charset="0"/>
                <a:ea typeface="Libre Franklin"/>
                <a:cs typeface="Arial" panose="020B0604020202020204" pitchFamily="34" charset="0"/>
                <a:sym typeface="Libre Franklin"/>
              </a:rPr>
              <a:t>Primary DSL concepts:</a:t>
            </a:r>
            <a:endParaRPr dirty="0"/>
          </a:p>
          <a:p>
            <a:pPr marL="914400" marR="0" lvl="1" indent="-384048" algn="l" rtl="0">
              <a:lnSpc>
                <a:spcPct val="94000"/>
              </a:lnSpc>
              <a:spcBef>
                <a:spcPts val="700"/>
              </a:spcBef>
              <a:spcAft>
                <a:spcPts val="0"/>
              </a:spcAft>
              <a:buClr>
                <a:schemeClr val="dk2"/>
              </a:buClr>
              <a:buSzPts val="2000"/>
              <a:buFont typeface="Libre Franklin"/>
              <a:buChar char="–"/>
            </a:pPr>
            <a:r>
              <a:rPr lang="de-DE" sz="2000" b="0" i="1" u="none" strike="noStrike" cap="none" dirty="0">
                <a:solidFill>
                  <a:schemeClr val="dk2"/>
                </a:solidFill>
                <a:latin typeface="Arial" panose="020B0604020202020204" pitchFamily="34" charset="0"/>
                <a:ea typeface="Libre Franklin"/>
                <a:cs typeface="Arial" panose="020B0604020202020204" pitchFamily="34" charset="0"/>
                <a:sym typeface="Libre Franklin"/>
              </a:rPr>
              <a:t>Guards</a:t>
            </a:r>
            <a:endParaRPr dirty="0"/>
          </a:p>
          <a:p>
            <a:pPr marL="914400" marR="0" lvl="1" indent="-384048" algn="l" rtl="0">
              <a:lnSpc>
                <a:spcPct val="94000"/>
              </a:lnSpc>
              <a:spcBef>
                <a:spcPts val="700"/>
              </a:spcBef>
              <a:spcAft>
                <a:spcPts val="0"/>
              </a:spcAft>
              <a:buClr>
                <a:schemeClr val="dk2"/>
              </a:buClr>
              <a:buSzPts val="2000"/>
              <a:buFont typeface="Libre Franklin"/>
              <a:buChar char="–"/>
            </a:pPr>
            <a:r>
              <a:rPr lang="de-DE" sz="2000" b="0" i="1" u="none" strike="noStrike" cap="none" dirty="0">
                <a:solidFill>
                  <a:schemeClr val="dk2"/>
                </a:solidFill>
                <a:latin typeface="Arial" panose="020B0604020202020204" pitchFamily="34" charset="0"/>
                <a:ea typeface="Libre Franklin"/>
                <a:cs typeface="Arial" panose="020B0604020202020204" pitchFamily="34" charset="0"/>
                <a:sym typeface="Libre Franklin"/>
              </a:rPr>
              <a:t>Requirements</a:t>
            </a:r>
            <a:endParaRPr dirty="0"/>
          </a:p>
          <a:p>
            <a:pPr marL="914400" marR="0" lvl="1" indent="-384048" algn="l" rtl="0">
              <a:lnSpc>
                <a:spcPct val="94000"/>
              </a:lnSpc>
              <a:spcBef>
                <a:spcPts val="700"/>
              </a:spcBef>
              <a:spcAft>
                <a:spcPts val="0"/>
              </a:spcAft>
              <a:buClr>
                <a:schemeClr val="dk2"/>
              </a:buClr>
              <a:buSzPts val="2000"/>
              <a:buFont typeface="Libre Franklin"/>
              <a:buChar char="–"/>
            </a:pPr>
            <a:r>
              <a:rPr lang="de-DE" sz="2000" b="0" i="1" u="none" strike="noStrike" cap="none" dirty="0">
                <a:solidFill>
                  <a:schemeClr val="dk2"/>
                </a:solidFill>
                <a:latin typeface="Arial" panose="020B0604020202020204" pitchFamily="34" charset="0"/>
                <a:ea typeface="Libre Franklin"/>
                <a:cs typeface="Arial" panose="020B0604020202020204" pitchFamily="34" charset="0"/>
                <a:sym typeface="Libre Franklin"/>
              </a:rPr>
              <a:t>Consequences</a:t>
            </a:r>
            <a:endParaRPr dirty="0"/>
          </a:p>
        </p:txBody>
      </p:sp>
      <p:cxnSp>
        <p:nvCxnSpPr>
          <p:cNvPr id="412" name="Google Shape;412;p14"/>
          <p:cNvCxnSpPr/>
          <p:nvPr/>
        </p:nvCxnSpPr>
        <p:spPr>
          <a:xfrm rot="10800000">
            <a:off x="4175389" y="2787805"/>
            <a:ext cx="3429743" cy="769434"/>
          </a:xfrm>
          <a:prstGeom prst="straightConnector1">
            <a:avLst/>
          </a:prstGeom>
          <a:noFill/>
          <a:ln w="19050" cap="flat" cmpd="sng">
            <a:solidFill>
              <a:schemeClr val="accent6"/>
            </a:solidFill>
            <a:prstDash val="solid"/>
            <a:round/>
            <a:headEnd type="none" w="sm" len="sm"/>
            <a:tailEnd type="triangle" w="med" len="med"/>
          </a:ln>
        </p:spPr>
      </p:cxnSp>
      <p:cxnSp>
        <p:nvCxnSpPr>
          <p:cNvPr id="413" name="Google Shape;413;p14"/>
          <p:cNvCxnSpPr/>
          <p:nvPr/>
        </p:nvCxnSpPr>
        <p:spPr>
          <a:xfrm rot="10800000">
            <a:off x="4360127" y="3553424"/>
            <a:ext cx="3245005" cy="336698"/>
          </a:xfrm>
          <a:prstGeom prst="straightConnector1">
            <a:avLst/>
          </a:prstGeom>
          <a:noFill/>
          <a:ln w="19050" cap="flat" cmpd="sng">
            <a:solidFill>
              <a:schemeClr val="accent6"/>
            </a:solidFill>
            <a:prstDash val="solid"/>
            <a:round/>
            <a:headEnd type="none" w="sm" len="sm"/>
            <a:tailEnd type="triangle" w="med" len="med"/>
          </a:ln>
        </p:spPr>
      </p:cxnSp>
      <p:cxnSp>
        <p:nvCxnSpPr>
          <p:cNvPr id="414" name="Google Shape;414;p14"/>
          <p:cNvCxnSpPr/>
          <p:nvPr/>
        </p:nvCxnSpPr>
        <p:spPr>
          <a:xfrm rot="10800000">
            <a:off x="2301234" y="3908784"/>
            <a:ext cx="5471166" cy="414074"/>
          </a:xfrm>
          <a:prstGeom prst="straightConnector1">
            <a:avLst/>
          </a:prstGeom>
          <a:noFill/>
          <a:ln w="19050" cap="flat" cmpd="sng">
            <a:solidFill>
              <a:schemeClr val="accent6"/>
            </a:solidFill>
            <a:prstDash val="solid"/>
            <a:round/>
            <a:headEnd type="none" w="sm" len="sm"/>
            <a:tailEnd type="triangle" w="med" len="med"/>
          </a:ln>
        </p:spPr>
      </p:cxnSp>
      <p:pic>
        <p:nvPicPr>
          <p:cNvPr id="415" name="Google Shape;415;p14"/>
          <p:cNvPicPr preferRelativeResize="0"/>
          <p:nvPr/>
        </p:nvPicPr>
        <p:blipFill rotWithShape="1">
          <a:blip r:embed="rId4">
            <a:alphaModFix/>
          </a:blip>
          <a:srcRect/>
          <a:stretch/>
        </p:blipFill>
        <p:spPr>
          <a:xfrm>
            <a:off x="3787850" y="2038475"/>
            <a:ext cx="5898699" cy="4351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15"/>
                                        </p:tgtEl>
                                        <p:attrNameLst>
                                          <p:attrName>style.visibility</p:attrName>
                                        </p:attrNameLst>
                                      </p:cBhvr>
                                      <p:to>
                                        <p:strVal val="visible"/>
                                      </p:to>
                                    </p:set>
                                    <p:animEffect transition="in" filter="fade">
                                      <p:cBhvr>
                                        <p:cTn id="19"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0D38851A-A79C-79F1-413A-508A3683E342}"/>
            </a:ext>
          </a:extLst>
        </p:cNvPr>
        <p:cNvGrpSpPr/>
        <p:nvPr/>
      </p:nvGrpSpPr>
      <p:grpSpPr>
        <a:xfrm>
          <a:off x="0" y="0"/>
          <a:ext cx="0" cy="0"/>
          <a:chOff x="0" y="0"/>
          <a:chExt cx="0" cy="0"/>
        </a:xfrm>
      </p:grpSpPr>
      <p:sp>
        <p:nvSpPr>
          <p:cNvPr id="408" name="Google Shape;408;p14">
            <a:extLst>
              <a:ext uri="{FF2B5EF4-FFF2-40B4-BE49-F238E27FC236}">
                <a16:creationId xmlns:a16="http://schemas.microsoft.com/office/drawing/2014/main" id="{791825BC-9DC2-44F9-F3C5-A80B680A1036}"/>
              </a:ext>
            </a:extLst>
          </p:cNvPr>
          <p:cNvSpPr txBox="1">
            <a:spLocks noGrp="1"/>
          </p:cNvSpPr>
          <p:nvPr>
            <p:ph type="title"/>
          </p:nvPr>
        </p:nvSpPr>
        <p:spPr>
          <a:xfrm>
            <a:off x="1003955" y="299301"/>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ct val="100000"/>
              <a:buFont typeface="Libre Franklin"/>
              <a:buNone/>
            </a:pPr>
            <a:r>
              <a:rPr lang="de-DE" sz="3500" dirty="0"/>
              <a:t>jGuard – Generated code requirements</a:t>
            </a:r>
            <a:endParaRPr sz="3500" dirty="0"/>
          </a:p>
        </p:txBody>
      </p:sp>
      <p:pic>
        <p:nvPicPr>
          <p:cNvPr id="3" name="Picture 2">
            <a:extLst>
              <a:ext uri="{FF2B5EF4-FFF2-40B4-BE49-F238E27FC236}">
                <a16:creationId xmlns:a16="http://schemas.microsoft.com/office/drawing/2014/main" id="{9451C1DF-0DB9-9E05-B899-437F4D2A7EDC}"/>
              </a:ext>
            </a:extLst>
          </p:cNvPr>
          <p:cNvPicPr>
            <a:picLocks noChangeAspect="1"/>
          </p:cNvPicPr>
          <p:nvPr/>
        </p:nvPicPr>
        <p:blipFill>
          <a:blip r:embed="rId3"/>
          <a:stretch>
            <a:fillRect/>
          </a:stretch>
        </p:blipFill>
        <p:spPr>
          <a:xfrm>
            <a:off x="2180997" y="1876208"/>
            <a:ext cx="3848637" cy="3105583"/>
          </a:xfrm>
          <a:prstGeom prst="rect">
            <a:avLst/>
          </a:prstGeom>
        </p:spPr>
      </p:pic>
      <p:pic>
        <p:nvPicPr>
          <p:cNvPr id="5" name="Picture 4">
            <a:extLst>
              <a:ext uri="{FF2B5EF4-FFF2-40B4-BE49-F238E27FC236}">
                <a16:creationId xmlns:a16="http://schemas.microsoft.com/office/drawing/2014/main" id="{B5C613B0-31C1-0122-4252-AAD358B8F15F}"/>
              </a:ext>
            </a:extLst>
          </p:cNvPr>
          <p:cNvPicPr>
            <a:picLocks noChangeAspect="1"/>
          </p:cNvPicPr>
          <p:nvPr/>
        </p:nvPicPr>
        <p:blipFill>
          <a:blip r:embed="rId4"/>
          <a:stretch>
            <a:fillRect/>
          </a:stretch>
        </p:blipFill>
        <p:spPr>
          <a:xfrm>
            <a:off x="6953051" y="2258267"/>
            <a:ext cx="3057952" cy="1171739"/>
          </a:xfrm>
          <a:prstGeom prst="rect">
            <a:avLst/>
          </a:prstGeom>
        </p:spPr>
      </p:pic>
    </p:spTree>
    <p:extLst>
      <p:ext uri="{BB962C8B-B14F-4D97-AF65-F5344CB8AC3E}">
        <p14:creationId xmlns:p14="http://schemas.microsoft.com/office/powerpoint/2010/main" val="424749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40624A3C-4F22-FBDD-EDE4-B8EE85286EA1}"/>
            </a:ext>
          </a:extLst>
        </p:cNvPr>
        <p:cNvGrpSpPr/>
        <p:nvPr/>
      </p:nvGrpSpPr>
      <p:grpSpPr>
        <a:xfrm>
          <a:off x="0" y="0"/>
          <a:ext cx="0" cy="0"/>
          <a:chOff x="0" y="0"/>
          <a:chExt cx="0" cy="0"/>
        </a:xfrm>
      </p:grpSpPr>
      <p:sp>
        <p:nvSpPr>
          <p:cNvPr id="408" name="Google Shape;408;p14">
            <a:extLst>
              <a:ext uri="{FF2B5EF4-FFF2-40B4-BE49-F238E27FC236}">
                <a16:creationId xmlns:a16="http://schemas.microsoft.com/office/drawing/2014/main" id="{33F7DD14-4560-D22F-E4B9-826F34C6D10C}"/>
              </a:ext>
            </a:extLst>
          </p:cNvPr>
          <p:cNvSpPr txBox="1">
            <a:spLocks noGrp="1"/>
          </p:cNvSpPr>
          <p:nvPr>
            <p:ph type="title"/>
          </p:nvPr>
        </p:nvSpPr>
        <p:spPr>
          <a:xfrm>
            <a:off x="1003955" y="299301"/>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ct val="100000"/>
              <a:buFont typeface="Libre Franklin"/>
              <a:buNone/>
            </a:pPr>
            <a:r>
              <a:rPr lang="de-DE" sz="3500" dirty="0"/>
              <a:t>jGuard – Generated code consequences</a:t>
            </a:r>
            <a:endParaRPr sz="3500" dirty="0"/>
          </a:p>
        </p:txBody>
      </p:sp>
      <p:pic>
        <p:nvPicPr>
          <p:cNvPr id="7" name="Picture 6">
            <a:extLst>
              <a:ext uri="{FF2B5EF4-FFF2-40B4-BE49-F238E27FC236}">
                <a16:creationId xmlns:a16="http://schemas.microsoft.com/office/drawing/2014/main" id="{CCF1F17F-6E33-2ABC-A619-18700BBC5EE2}"/>
              </a:ext>
            </a:extLst>
          </p:cNvPr>
          <p:cNvPicPr>
            <a:picLocks noChangeAspect="1"/>
          </p:cNvPicPr>
          <p:nvPr/>
        </p:nvPicPr>
        <p:blipFill>
          <a:blip r:embed="rId3"/>
          <a:stretch>
            <a:fillRect/>
          </a:stretch>
        </p:blipFill>
        <p:spPr>
          <a:xfrm>
            <a:off x="3318022" y="1785201"/>
            <a:ext cx="4621645" cy="3567192"/>
          </a:xfrm>
          <a:prstGeom prst="rect">
            <a:avLst/>
          </a:prstGeom>
        </p:spPr>
      </p:pic>
    </p:spTree>
    <p:extLst>
      <p:ext uri="{BB962C8B-B14F-4D97-AF65-F5344CB8AC3E}">
        <p14:creationId xmlns:p14="http://schemas.microsoft.com/office/powerpoint/2010/main" val="3053597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65B1FA3C-8AFD-39C9-E06E-4FBA8F34AED6}"/>
            </a:ext>
          </a:extLst>
        </p:cNvPr>
        <p:cNvGrpSpPr/>
        <p:nvPr/>
      </p:nvGrpSpPr>
      <p:grpSpPr>
        <a:xfrm>
          <a:off x="0" y="0"/>
          <a:ext cx="0" cy="0"/>
          <a:chOff x="0" y="0"/>
          <a:chExt cx="0" cy="0"/>
        </a:xfrm>
      </p:grpSpPr>
      <p:sp>
        <p:nvSpPr>
          <p:cNvPr id="408" name="Google Shape;408;p14">
            <a:extLst>
              <a:ext uri="{FF2B5EF4-FFF2-40B4-BE49-F238E27FC236}">
                <a16:creationId xmlns:a16="http://schemas.microsoft.com/office/drawing/2014/main" id="{B9974023-1AA1-73BC-B926-EFDF6FF09B4F}"/>
              </a:ext>
            </a:extLst>
          </p:cNvPr>
          <p:cNvSpPr txBox="1">
            <a:spLocks noGrp="1"/>
          </p:cNvSpPr>
          <p:nvPr>
            <p:ph type="title"/>
          </p:nvPr>
        </p:nvSpPr>
        <p:spPr>
          <a:xfrm>
            <a:off x="1003955" y="299301"/>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ct val="100000"/>
              <a:buFont typeface="Libre Franklin"/>
              <a:buNone/>
            </a:pPr>
            <a:r>
              <a:rPr lang="de-DE" sz="3500" dirty="0"/>
              <a:t>jGuard – Evaluation expressivity</a:t>
            </a:r>
            <a:endParaRPr sz="3500" dirty="0"/>
          </a:p>
        </p:txBody>
      </p:sp>
      <p:pic>
        <p:nvPicPr>
          <p:cNvPr id="4" name="Picture 3">
            <a:extLst>
              <a:ext uri="{FF2B5EF4-FFF2-40B4-BE49-F238E27FC236}">
                <a16:creationId xmlns:a16="http://schemas.microsoft.com/office/drawing/2014/main" id="{BAB17638-83C7-3FEA-B945-808756310518}"/>
              </a:ext>
            </a:extLst>
          </p:cNvPr>
          <p:cNvPicPr>
            <a:picLocks noChangeAspect="1"/>
          </p:cNvPicPr>
          <p:nvPr/>
        </p:nvPicPr>
        <p:blipFill>
          <a:blip r:embed="rId3"/>
          <a:stretch>
            <a:fillRect/>
          </a:stretch>
        </p:blipFill>
        <p:spPr>
          <a:xfrm>
            <a:off x="1287498" y="1389858"/>
            <a:ext cx="4039164" cy="790685"/>
          </a:xfrm>
          <a:prstGeom prst="rect">
            <a:avLst/>
          </a:prstGeom>
        </p:spPr>
      </p:pic>
      <p:pic>
        <p:nvPicPr>
          <p:cNvPr id="8" name="Picture 7">
            <a:extLst>
              <a:ext uri="{FF2B5EF4-FFF2-40B4-BE49-F238E27FC236}">
                <a16:creationId xmlns:a16="http://schemas.microsoft.com/office/drawing/2014/main" id="{F59F1F0A-308E-C8E4-3EA2-ABDB4F5DB341}"/>
              </a:ext>
            </a:extLst>
          </p:cNvPr>
          <p:cNvPicPr>
            <a:picLocks noChangeAspect="1"/>
          </p:cNvPicPr>
          <p:nvPr/>
        </p:nvPicPr>
        <p:blipFill>
          <a:blip r:embed="rId4"/>
          <a:stretch>
            <a:fillRect/>
          </a:stretch>
        </p:blipFill>
        <p:spPr>
          <a:xfrm>
            <a:off x="1199467" y="2589822"/>
            <a:ext cx="4896533" cy="3086531"/>
          </a:xfrm>
          <a:prstGeom prst="rect">
            <a:avLst/>
          </a:prstGeom>
        </p:spPr>
      </p:pic>
      <p:pic>
        <p:nvPicPr>
          <p:cNvPr id="10" name="Picture 9">
            <a:extLst>
              <a:ext uri="{FF2B5EF4-FFF2-40B4-BE49-F238E27FC236}">
                <a16:creationId xmlns:a16="http://schemas.microsoft.com/office/drawing/2014/main" id="{B448A96A-6C1B-5ACB-CAB9-0DA206FE46DC}"/>
              </a:ext>
            </a:extLst>
          </p:cNvPr>
          <p:cNvPicPr>
            <a:picLocks noChangeAspect="1"/>
          </p:cNvPicPr>
          <p:nvPr/>
        </p:nvPicPr>
        <p:blipFill>
          <a:blip r:embed="rId5"/>
          <a:stretch>
            <a:fillRect/>
          </a:stretch>
        </p:blipFill>
        <p:spPr>
          <a:xfrm>
            <a:off x="6338506" y="3131151"/>
            <a:ext cx="5458587" cy="1400370"/>
          </a:xfrm>
          <a:prstGeom prst="rect">
            <a:avLst/>
          </a:prstGeom>
        </p:spPr>
      </p:pic>
    </p:spTree>
    <p:extLst>
      <p:ext uri="{BB962C8B-B14F-4D97-AF65-F5344CB8AC3E}">
        <p14:creationId xmlns:p14="http://schemas.microsoft.com/office/powerpoint/2010/main" val="3521149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Agenda</a:t>
            </a:r>
            <a:endParaRPr dirty="0"/>
          </a:p>
        </p:txBody>
      </p:sp>
      <p:sp>
        <p:nvSpPr>
          <p:cNvPr id="107" name="Google Shape;107;p2"/>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de-DE" dirty="0"/>
              <a:t>API misuses (Seriousness, Challenges)</a:t>
            </a:r>
            <a:endParaRPr dirty="0"/>
          </a:p>
          <a:p>
            <a:pPr marL="384048" lvl="0" indent="-384048" algn="l" rtl="0">
              <a:lnSpc>
                <a:spcPct val="94000"/>
              </a:lnSpc>
              <a:spcBef>
                <a:spcPts val="1200"/>
              </a:spcBef>
              <a:spcAft>
                <a:spcPts val="0"/>
              </a:spcAft>
              <a:buClr>
                <a:schemeClr val="dk2"/>
              </a:buClr>
              <a:buSzPts val="2000"/>
              <a:buChar char="■"/>
            </a:pPr>
            <a:r>
              <a:rPr lang="de-DE" dirty="0"/>
              <a:t>Existing approaches (Documentation/ Static Analysis) </a:t>
            </a:r>
            <a:endParaRPr dirty="0"/>
          </a:p>
          <a:p>
            <a:pPr marL="384048" lvl="0" indent="-384048" algn="l" rtl="0">
              <a:lnSpc>
                <a:spcPct val="94000"/>
              </a:lnSpc>
              <a:spcBef>
                <a:spcPts val="1200"/>
              </a:spcBef>
              <a:spcAft>
                <a:spcPts val="0"/>
              </a:spcAft>
              <a:buClr>
                <a:schemeClr val="dk2"/>
              </a:buClr>
              <a:buSzPts val="2000"/>
              <a:buChar char="■"/>
            </a:pPr>
            <a:r>
              <a:rPr lang="de-DE" dirty="0"/>
              <a:t>DSLs to the rescue (CrySL, JGuard)</a:t>
            </a:r>
            <a:endParaRPr dirty="0"/>
          </a:p>
          <a:p>
            <a:pPr marL="914400" lvl="1" indent="-384048" algn="l" rtl="0">
              <a:lnSpc>
                <a:spcPct val="94000"/>
              </a:lnSpc>
              <a:spcBef>
                <a:spcPts val="700"/>
              </a:spcBef>
              <a:spcAft>
                <a:spcPts val="0"/>
              </a:spcAft>
              <a:buClr>
                <a:schemeClr val="dk2"/>
              </a:buClr>
              <a:buSzPts val="2000"/>
              <a:buChar char="–"/>
            </a:pPr>
            <a:r>
              <a:rPr lang="de-DE" dirty="0">
                <a:latin typeface="Arial" panose="020B0604020202020204" pitchFamily="34" charset="0"/>
                <a:cs typeface="Arial" panose="020B0604020202020204" pitchFamily="34" charset="0"/>
              </a:rPr>
              <a:t>Types of misuses supported</a:t>
            </a:r>
            <a:endParaRPr dirty="0">
              <a:latin typeface="Arial" panose="020B0604020202020204" pitchFamily="34" charset="0"/>
              <a:cs typeface="Arial" panose="020B0604020202020204" pitchFamily="34" charset="0"/>
            </a:endParaRPr>
          </a:p>
          <a:p>
            <a:pPr marL="914400" lvl="1" indent="-384048" algn="l" rtl="0">
              <a:lnSpc>
                <a:spcPct val="94000"/>
              </a:lnSpc>
              <a:spcBef>
                <a:spcPts val="700"/>
              </a:spcBef>
              <a:spcAft>
                <a:spcPts val="0"/>
              </a:spcAft>
              <a:buClr>
                <a:schemeClr val="dk2"/>
              </a:buClr>
              <a:buSzPts val="2000"/>
              <a:buChar char="–"/>
            </a:pPr>
            <a:r>
              <a:rPr lang="de-DE" dirty="0">
                <a:latin typeface="Arial" panose="020B0604020202020204" pitchFamily="34" charset="0"/>
                <a:cs typeface="Arial" panose="020B0604020202020204" pitchFamily="34" charset="0"/>
              </a:rPr>
              <a:t>Static approach (CrySL) </a:t>
            </a:r>
          </a:p>
          <a:p>
            <a:pPr marL="914400" lvl="1" indent="-384048" algn="l" rtl="0">
              <a:lnSpc>
                <a:spcPct val="94000"/>
              </a:lnSpc>
              <a:spcBef>
                <a:spcPts val="700"/>
              </a:spcBef>
              <a:spcAft>
                <a:spcPts val="0"/>
              </a:spcAft>
              <a:buClr>
                <a:schemeClr val="dk2"/>
              </a:buClr>
              <a:buSzPts val="2000"/>
              <a:buChar char="–"/>
            </a:pPr>
            <a:r>
              <a:rPr lang="de-DE" dirty="0">
                <a:latin typeface="Arial" panose="020B0604020202020204" pitchFamily="34" charset="0"/>
                <a:cs typeface="Arial" panose="020B0604020202020204" pitchFamily="34" charset="0"/>
              </a:rPr>
              <a:t>Dynamic approach (JGuard)</a:t>
            </a:r>
            <a:endParaRPr dirty="0">
              <a:latin typeface="Arial" panose="020B0604020202020204" pitchFamily="34" charset="0"/>
              <a:cs typeface="Arial" panose="020B0604020202020204" pitchFamily="34" charset="0"/>
            </a:endParaRPr>
          </a:p>
          <a:p>
            <a:pPr marL="384048" lvl="0" indent="-384048" algn="l" rtl="0">
              <a:lnSpc>
                <a:spcPct val="94000"/>
              </a:lnSpc>
              <a:spcBef>
                <a:spcPts val="1200"/>
              </a:spcBef>
              <a:spcAft>
                <a:spcPts val="0"/>
              </a:spcAft>
              <a:buClr>
                <a:schemeClr val="dk2"/>
              </a:buClr>
              <a:buSzPts val="2000"/>
              <a:buChar char="■"/>
            </a:pPr>
            <a:r>
              <a:rPr lang="de-DE" dirty="0"/>
              <a:t>Demo (jGuard)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7E426E61-8D83-E9EA-8B12-53AB340BC345}"/>
            </a:ext>
          </a:extLst>
        </p:cNvPr>
        <p:cNvGrpSpPr/>
        <p:nvPr/>
      </p:nvGrpSpPr>
      <p:grpSpPr>
        <a:xfrm>
          <a:off x="0" y="0"/>
          <a:ext cx="0" cy="0"/>
          <a:chOff x="0" y="0"/>
          <a:chExt cx="0" cy="0"/>
        </a:xfrm>
      </p:grpSpPr>
      <p:sp>
        <p:nvSpPr>
          <p:cNvPr id="408" name="Google Shape;408;p14">
            <a:extLst>
              <a:ext uri="{FF2B5EF4-FFF2-40B4-BE49-F238E27FC236}">
                <a16:creationId xmlns:a16="http://schemas.microsoft.com/office/drawing/2014/main" id="{71296926-ECEC-9247-5029-5D0D73D1AEEB}"/>
              </a:ext>
            </a:extLst>
          </p:cNvPr>
          <p:cNvSpPr txBox="1">
            <a:spLocks noGrp="1"/>
          </p:cNvSpPr>
          <p:nvPr>
            <p:ph type="title"/>
          </p:nvPr>
        </p:nvSpPr>
        <p:spPr>
          <a:xfrm>
            <a:off x="1003955" y="299301"/>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ct val="100000"/>
              <a:buFont typeface="Libre Franklin"/>
              <a:buNone/>
            </a:pPr>
            <a:r>
              <a:rPr lang="de-DE" sz="3500" dirty="0"/>
              <a:t>jGuard – Evaluation performance</a:t>
            </a:r>
            <a:endParaRPr sz="3500" dirty="0"/>
          </a:p>
        </p:txBody>
      </p:sp>
      <p:pic>
        <p:nvPicPr>
          <p:cNvPr id="3" name="Picture 2">
            <a:extLst>
              <a:ext uri="{FF2B5EF4-FFF2-40B4-BE49-F238E27FC236}">
                <a16:creationId xmlns:a16="http://schemas.microsoft.com/office/drawing/2014/main" id="{98DD638A-8F65-681E-0247-AB40D0B60CAE}"/>
              </a:ext>
            </a:extLst>
          </p:cNvPr>
          <p:cNvPicPr>
            <a:picLocks noChangeAspect="1"/>
          </p:cNvPicPr>
          <p:nvPr/>
        </p:nvPicPr>
        <p:blipFill>
          <a:blip r:embed="rId3"/>
          <a:stretch>
            <a:fillRect/>
          </a:stretch>
        </p:blipFill>
        <p:spPr>
          <a:xfrm>
            <a:off x="1274260" y="1227796"/>
            <a:ext cx="5382376" cy="5115639"/>
          </a:xfrm>
          <a:prstGeom prst="rect">
            <a:avLst/>
          </a:prstGeom>
        </p:spPr>
      </p:pic>
      <p:sp>
        <p:nvSpPr>
          <p:cNvPr id="5" name="TextBox 4">
            <a:extLst>
              <a:ext uri="{FF2B5EF4-FFF2-40B4-BE49-F238E27FC236}">
                <a16:creationId xmlns:a16="http://schemas.microsoft.com/office/drawing/2014/main" id="{7C35DC19-552A-D622-62F4-381B6EBDD3A5}"/>
              </a:ext>
            </a:extLst>
          </p:cNvPr>
          <p:cNvSpPr txBox="1"/>
          <p:nvPr/>
        </p:nvSpPr>
        <p:spPr>
          <a:xfrm>
            <a:off x="7223760" y="1874520"/>
            <a:ext cx="3776472" cy="523220"/>
          </a:xfrm>
          <a:prstGeom prst="rect">
            <a:avLst/>
          </a:prstGeom>
          <a:noFill/>
        </p:spPr>
        <p:txBody>
          <a:bodyPr wrap="square" rtlCol="0">
            <a:spAutoFit/>
          </a:bodyPr>
          <a:lstStyle/>
          <a:p>
            <a:r>
              <a:rPr lang="en-US" dirty="0"/>
              <a:t>RQ2: </a:t>
            </a:r>
            <a:r>
              <a:rPr lang="en-US" dirty="0" err="1"/>
              <a:t>jGuard</a:t>
            </a:r>
            <a:r>
              <a:rPr lang="en-US" dirty="0"/>
              <a:t> introduces little performance overhead. </a:t>
            </a:r>
          </a:p>
        </p:txBody>
      </p:sp>
    </p:spTree>
    <p:extLst>
      <p:ext uri="{BB962C8B-B14F-4D97-AF65-F5344CB8AC3E}">
        <p14:creationId xmlns:p14="http://schemas.microsoft.com/office/powerpoint/2010/main" val="219812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CD6A47-36E5-94D8-7C68-72E5AA15D9B1}"/>
              </a:ext>
            </a:extLst>
          </p:cNvPr>
          <p:cNvSpPr/>
          <p:nvPr/>
        </p:nvSpPr>
        <p:spPr>
          <a:xfrm>
            <a:off x="5080337" y="2967335"/>
            <a:ext cx="203132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415003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Challenges</a:t>
            </a:r>
            <a:endParaRPr dirty="0"/>
          </a:p>
        </p:txBody>
      </p:sp>
      <p:pic>
        <p:nvPicPr>
          <p:cNvPr id="114" name="Google Shape;114;p3"/>
          <p:cNvPicPr preferRelativeResize="0"/>
          <p:nvPr/>
        </p:nvPicPr>
        <p:blipFill rotWithShape="1">
          <a:blip r:embed="rId3">
            <a:alphaModFix/>
          </a:blip>
          <a:srcRect b="10157"/>
          <a:stretch/>
        </p:blipFill>
        <p:spPr>
          <a:xfrm>
            <a:off x="1371600" y="2382057"/>
            <a:ext cx="9002647" cy="2522984"/>
          </a:xfrm>
          <a:prstGeom prst="rect">
            <a:avLst/>
          </a:prstGeom>
          <a:noFill/>
          <a:ln>
            <a:noFill/>
          </a:ln>
        </p:spPr>
      </p:pic>
      <p:pic>
        <p:nvPicPr>
          <p:cNvPr id="115" name="Google Shape;115;p3"/>
          <p:cNvPicPr preferRelativeResize="0"/>
          <p:nvPr/>
        </p:nvPicPr>
        <p:blipFill rotWithShape="1">
          <a:blip r:embed="rId3">
            <a:alphaModFix/>
          </a:blip>
          <a:srcRect t="1" b="36100"/>
          <a:stretch/>
        </p:blipFill>
        <p:spPr>
          <a:xfrm>
            <a:off x="1371600" y="2382057"/>
            <a:ext cx="9002647" cy="1794453"/>
          </a:xfrm>
          <a:prstGeom prst="rect">
            <a:avLst/>
          </a:prstGeom>
          <a:noFill/>
          <a:ln>
            <a:noFill/>
          </a:ln>
        </p:spPr>
      </p:pic>
      <p:pic>
        <p:nvPicPr>
          <p:cNvPr id="116" name="Google Shape;116;p3"/>
          <p:cNvPicPr preferRelativeResize="0"/>
          <p:nvPr/>
        </p:nvPicPr>
        <p:blipFill rotWithShape="1">
          <a:blip r:embed="rId3">
            <a:alphaModFix/>
          </a:blip>
          <a:srcRect b="72751"/>
          <a:stretch/>
        </p:blipFill>
        <p:spPr>
          <a:xfrm>
            <a:off x="1371600" y="2382057"/>
            <a:ext cx="9002647" cy="765246"/>
          </a:xfrm>
          <a:prstGeom prst="rect">
            <a:avLst/>
          </a:prstGeom>
          <a:noFill/>
          <a:ln>
            <a:noFill/>
          </a:ln>
        </p:spPr>
      </p:pic>
      <p:pic>
        <p:nvPicPr>
          <p:cNvPr id="117" name="Google Shape;117;p3"/>
          <p:cNvPicPr preferRelativeResize="0"/>
          <p:nvPr/>
        </p:nvPicPr>
        <p:blipFill rotWithShape="1">
          <a:blip r:embed="rId3">
            <a:alphaModFix/>
          </a:blip>
          <a:srcRect b="83604"/>
          <a:stretch/>
        </p:blipFill>
        <p:spPr>
          <a:xfrm>
            <a:off x="1371600" y="2382057"/>
            <a:ext cx="9002647" cy="460446"/>
          </a:xfrm>
          <a:prstGeom prst="rect">
            <a:avLst/>
          </a:prstGeom>
          <a:noFill/>
          <a:ln>
            <a:noFill/>
          </a:ln>
        </p:spPr>
      </p:pic>
      <p:sp>
        <p:nvSpPr>
          <p:cNvPr id="118" name="Google Shape;118;p3"/>
          <p:cNvSpPr/>
          <p:nvPr/>
        </p:nvSpPr>
        <p:spPr>
          <a:xfrm>
            <a:off x="1803648" y="1508051"/>
            <a:ext cx="2344895" cy="663649"/>
          </a:xfrm>
          <a:prstGeom prst="wedgeRectCallout">
            <a:avLst>
              <a:gd name="adj1" fmla="val 27273"/>
              <a:gd name="adj2" fmla="val 144924"/>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r>
              <a:rPr lang="de-DE" sz="1475" b="0" i="0" u="none" strike="noStrike" cap="none">
                <a:solidFill>
                  <a:srgbClr val="000000"/>
                </a:solidFill>
                <a:latin typeface="Arial"/>
                <a:ea typeface="Arial"/>
                <a:cs typeface="Arial"/>
                <a:sym typeface="Arial"/>
              </a:rPr>
              <a:t>56, 128, 192, 256, 512, 1024, 2048, 4096, …</a:t>
            </a:r>
            <a:endParaRPr/>
          </a:p>
        </p:txBody>
      </p:sp>
      <p:sp>
        <p:nvSpPr>
          <p:cNvPr id="119" name="Google Shape;119;p3"/>
          <p:cNvSpPr/>
          <p:nvPr/>
        </p:nvSpPr>
        <p:spPr>
          <a:xfrm>
            <a:off x="5258369" y="3102137"/>
            <a:ext cx="2089896" cy="547526"/>
          </a:xfrm>
          <a:prstGeom prst="wedgeRectCallout">
            <a:avLst>
              <a:gd name="adj1" fmla="val 46277"/>
              <a:gd name="adj2" fmla="val 78903"/>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r>
              <a:rPr lang="de-DE" sz="1475" b="0" i="0" u="none" strike="noStrike" cap="none">
                <a:solidFill>
                  <a:srgbClr val="000000"/>
                </a:solidFill>
                <a:latin typeface="Arial"/>
                <a:ea typeface="Arial"/>
                <a:cs typeface="Arial"/>
                <a:sym typeface="Arial"/>
              </a:rPr>
              <a:t>AES, DES, Blowfish, …</a:t>
            </a:r>
            <a:endParaRPr/>
          </a:p>
        </p:txBody>
      </p:sp>
      <p:sp>
        <p:nvSpPr>
          <p:cNvPr id="120" name="Google Shape;120;p3"/>
          <p:cNvSpPr/>
          <p:nvPr/>
        </p:nvSpPr>
        <p:spPr>
          <a:xfrm>
            <a:off x="6844208" y="1508051"/>
            <a:ext cx="2344895" cy="663649"/>
          </a:xfrm>
          <a:prstGeom prst="wedgeRectCallout">
            <a:avLst>
              <a:gd name="adj1" fmla="val 32959"/>
              <a:gd name="adj2" fmla="val 96741"/>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r>
              <a:rPr lang="de-DE" sz="1475" b="0" i="0" u="none" strike="noStrike" cap="none" dirty="0">
                <a:solidFill>
                  <a:srgbClr val="000000"/>
                </a:solidFill>
                <a:latin typeface="Arial"/>
                <a:ea typeface="Arial"/>
                <a:cs typeface="Arial"/>
                <a:sym typeface="Arial"/>
              </a:rPr>
              <a:t>AES, DES, Blowfish, …</a:t>
            </a:r>
            <a:endParaRPr dirty="0"/>
          </a:p>
        </p:txBody>
      </p:sp>
      <p:grpSp>
        <p:nvGrpSpPr>
          <p:cNvPr id="121" name="Google Shape;121;p3"/>
          <p:cNvGrpSpPr/>
          <p:nvPr/>
        </p:nvGrpSpPr>
        <p:grpSpPr>
          <a:xfrm>
            <a:off x="6022528" y="4542297"/>
            <a:ext cx="5430192" cy="1656184"/>
            <a:chOff x="5274320" y="4293096"/>
            <a:chExt cx="5430192" cy="1656184"/>
          </a:xfrm>
        </p:grpSpPr>
        <p:sp>
          <p:nvSpPr>
            <p:cNvPr id="122" name="Google Shape;122;p3"/>
            <p:cNvSpPr/>
            <p:nvPr/>
          </p:nvSpPr>
          <p:spPr>
            <a:xfrm>
              <a:off x="5274320" y="4293096"/>
              <a:ext cx="5430192" cy="1656184"/>
            </a:xfrm>
            <a:prstGeom prst="wedgeRectCallout">
              <a:avLst>
                <a:gd name="adj1" fmla="val -72954"/>
                <a:gd name="adj2" fmla="val -51209"/>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endParaRPr sz="1475" b="1" i="0" u="none" strike="noStrike" cap="none">
                <a:solidFill>
                  <a:srgbClr val="000000"/>
                </a:solidFill>
                <a:latin typeface="Arial"/>
                <a:ea typeface="Arial"/>
                <a:cs typeface="Arial"/>
                <a:sym typeface="Arial"/>
              </a:endParaRPr>
            </a:p>
          </p:txBody>
        </p:sp>
        <p:pic>
          <p:nvPicPr>
            <p:cNvPr id="123" name="Google Shape;123;p3"/>
            <p:cNvPicPr preferRelativeResize="0"/>
            <p:nvPr/>
          </p:nvPicPr>
          <p:blipFill rotWithShape="1">
            <a:blip r:embed="rId4">
              <a:alphaModFix/>
            </a:blip>
            <a:srcRect l="10703" t="9290" r="45547" b="44610"/>
            <a:stretch/>
          </p:blipFill>
          <p:spPr>
            <a:xfrm>
              <a:off x="5303912" y="4293096"/>
              <a:ext cx="5334000" cy="1628775"/>
            </a:xfrm>
            <a:prstGeom prst="rect">
              <a:avLst/>
            </a:prstGeom>
            <a:noFill/>
            <a:ln>
              <a:noFill/>
            </a:ln>
          </p:spPr>
        </p:pic>
      </p:grpSp>
      <p:sp>
        <p:nvSpPr>
          <p:cNvPr id="124" name="Google Shape;124;p3"/>
          <p:cNvSpPr/>
          <p:nvPr/>
        </p:nvSpPr>
        <p:spPr>
          <a:xfrm>
            <a:off x="4367121" y="341044"/>
            <a:ext cx="713778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500" b="0" i="1" u="none" strike="noStrike" cap="none" dirty="0">
                <a:solidFill>
                  <a:srgbClr val="FF0000"/>
                </a:solidFill>
                <a:latin typeface="Trebuchet MS"/>
                <a:ea typeface="Trebuchet MS"/>
                <a:cs typeface="Trebuchet MS"/>
                <a:sym typeface="Trebuchet MS"/>
              </a:rPr>
              <a:t>API misuse  =* any unintended incorrect or potentially dangerous uses of an API </a:t>
            </a:r>
            <a:endParaRPr dirty="0"/>
          </a:p>
          <a:p>
            <a:pPr marL="0" marR="0" lvl="0" indent="0" algn="ctr" rtl="0">
              <a:spcBef>
                <a:spcPts val="0"/>
              </a:spcBef>
              <a:spcAft>
                <a:spcPts val="0"/>
              </a:spcAft>
              <a:buNone/>
            </a:pPr>
            <a:r>
              <a:rPr lang="de-DE" sz="1500" b="0" i="1" u="none" strike="noStrike" cap="none" dirty="0">
                <a:solidFill>
                  <a:srgbClr val="FF0000"/>
                </a:solidFill>
                <a:latin typeface="Trebuchet MS"/>
                <a:ea typeface="Trebuchet MS"/>
                <a:cs typeface="Trebuchet MS"/>
                <a:sym typeface="Trebuchet MS"/>
              </a:rPr>
              <a:t>that would not be caught by the compiler.</a:t>
            </a:r>
            <a:endParaRPr sz="1500" b="0" i="1" u="none" strike="noStrike" cap="none" dirty="0">
              <a:solidFill>
                <a:srgbClr val="FF00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animEffect transition="in" filter="fade">
                                      <p:cBhvr>
                                        <p:cTn id="11" dur="500"/>
                                        <p:tgtEl>
                                          <p:spTgt spid="117"/>
                                        </p:tgtEl>
                                      </p:cBhvr>
                                    </p:animEffect>
                                  </p:childTnLst>
                                </p:cTn>
                              </p:par>
                              <p:par>
                                <p:cTn id="12" presetID="10" presetClass="entr" presetSubtype="0" fill="hold" nodeType="with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fade">
                                      <p:cBhvr>
                                        <p:cTn id="14" dur="500"/>
                                        <p:tgtEl>
                                          <p:spTgt spid="116"/>
                                        </p:tgtEl>
                                      </p:cBhvr>
                                    </p:animEffect>
                                  </p:childTnLst>
                                </p:cTn>
                              </p:par>
                              <p:par>
                                <p:cTn id="15" presetID="10"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par>
                                <p:cTn id="18" presetID="10" presetClass="entr" presetSubtype="0" fill="hold" nodeType="with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5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Seriousness</a:t>
            </a:r>
            <a:endParaRPr dirty="0"/>
          </a:p>
        </p:txBody>
      </p:sp>
      <p:pic>
        <p:nvPicPr>
          <p:cNvPr id="131" name="Google Shape;131;p4"/>
          <p:cNvPicPr preferRelativeResize="0"/>
          <p:nvPr/>
        </p:nvPicPr>
        <p:blipFill rotWithShape="1">
          <a:blip r:embed="rId3">
            <a:alphaModFix/>
          </a:blip>
          <a:srcRect/>
          <a:stretch/>
        </p:blipFill>
        <p:spPr>
          <a:xfrm rot="-1183742">
            <a:off x="1882201" y="2083015"/>
            <a:ext cx="3996428" cy="3720079"/>
          </a:xfrm>
          <a:prstGeom prst="rect">
            <a:avLst/>
          </a:prstGeom>
          <a:noFill/>
          <a:ln>
            <a:noFill/>
          </a:ln>
        </p:spPr>
      </p:pic>
      <p:pic>
        <p:nvPicPr>
          <p:cNvPr id="132" name="Google Shape;132;p4"/>
          <p:cNvPicPr preferRelativeResize="0"/>
          <p:nvPr/>
        </p:nvPicPr>
        <p:blipFill rotWithShape="1">
          <a:blip r:embed="rId4">
            <a:alphaModFix/>
          </a:blip>
          <a:srcRect/>
          <a:stretch/>
        </p:blipFill>
        <p:spPr>
          <a:xfrm rot="516287">
            <a:off x="6183521" y="1814276"/>
            <a:ext cx="4277216" cy="41497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Existing solutions</a:t>
            </a:r>
            <a:endParaRPr dirty="0"/>
          </a:p>
        </p:txBody>
      </p:sp>
      <p:pic>
        <p:nvPicPr>
          <p:cNvPr id="139" name="Google Shape;139;p5" descr="Screen Shot 2015-06-01 at 16.56.08.png"/>
          <p:cNvPicPr preferRelativeResize="0"/>
          <p:nvPr/>
        </p:nvPicPr>
        <p:blipFill rotWithShape="1">
          <a:blip r:embed="rId3">
            <a:alphaModFix/>
          </a:blip>
          <a:srcRect r="28224"/>
          <a:stretch/>
        </p:blipFill>
        <p:spPr>
          <a:xfrm rot="-1272648">
            <a:off x="2190110" y="2317642"/>
            <a:ext cx="2218944" cy="2965915"/>
          </a:xfrm>
          <a:prstGeom prst="rect">
            <a:avLst/>
          </a:prstGeom>
          <a:noFill/>
          <a:ln>
            <a:noFill/>
          </a:ln>
          <a:effectLst>
            <a:outerShdw blurRad="406400" dist="190500" dir="2700000" rotWithShape="0">
              <a:srgbClr val="333333">
                <a:alpha val="64705"/>
              </a:srgbClr>
            </a:outerShdw>
          </a:effectLst>
        </p:spPr>
      </p:pic>
      <p:sp>
        <p:nvSpPr>
          <p:cNvPr id="140" name="Google Shape;140;p5"/>
          <p:cNvSpPr txBox="1"/>
          <p:nvPr/>
        </p:nvSpPr>
        <p:spPr>
          <a:xfrm>
            <a:off x="2654486" y="5831473"/>
            <a:ext cx="2389679" cy="395363"/>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de-DE" sz="1969" b="1" i="0" u="none" strike="noStrike" cap="none" dirty="0">
                <a:solidFill>
                  <a:srgbClr val="FF0000"/>
                </a:solidFill>
                <a:latin typeface="Arial"/>
                <a:ea typeface="Arial"/>
                <a:cs typeface="Arial"/>
                <a:sym typeface="Arial"/>
              </a:rPr>
              <a:t>64 A4 Pages!!!</a:t>
            </a:r>
            <a:endParaRPr dirty="0"/>
          </a:p>
        </p:txBody>
      </p:sp>
      <p:sp>
        <p:nvSpPr>
          <p:cNvPr id="141" name="Google Shape;141;p5"/>
          <p:cNvSpPr txBox="1"/>
          <p:nvPr/>
        </p:nvSpPr>
        <p:spPr>
          <a:xfrm>
            <a:off x="6665976" y="1449147"/>
            <a:ext cx="31656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cap="none" dirty="0">
                <a:solidFill>
                  <a:schemeClr val="dk1"/>
                </a:solidFill>
                <a:latin typeface="Arial" panose="020B0604020202020204" pitchFamily="34" charset="0"/>
                <a:ea typeface="Libre Franklin"/>
                <a:cs typeface="Arial" panose="020B0604020202020204" pitchFamily="34" charset="0"/>
                <a:sym typeface="Libre Franklin"/>
              </a:rPr>
              <a:t>Program analysis tools</a:t>
            </a:r>
            <a:endParaRPr dirty="0"/>
          </a:p>
        </p:txBody>
      </p:sp>
      <p:pic>
        <p:nvPicPr>
          <p:cNvPr id="142" name="Google Shape;142;p5"/>
          <p:cNvPicPr preferRelativeResize="0"/>
          <p:nvPr/>
        </p:nvPicPr>
        <p:blipFill rotWithShape="1">
          <a:blip r:embed="rId4">
            <a:alphaModFix/>
          </a:blip>
          <a:srcRect/>
          <a:stretch/>
        </p:blipFill>
        <p:spPr>
          <a:xfrm rot="517937">
            <a:off x="6437717" y="2081645"/>
            <a:ext cx="4178709" cy="3853420"/>
          </a:xfrm>
          <a:prstGeom prst="rect">
            <a:avLst/>
          </a:prstGeom>
          <a:noFill/>
          <a:ln>
            <a:noFill/>
          </a:ln>
        </p:spPr>
      </p:pic>
      <p:sp>
        <p:nvSpPr>
          <p:cNvPr id="143" name="Google Shape;143;p5"/>
          <p:cNvSpPr txBox="1"/>
          <p:nvPr/>
        </p:nvSpPr>
        <p:spPr>
          <a:xfrm>
            <a:off x="2128024" y="1799766"/>
            <a:ext cx="20873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dirty="0">
                <a:solidFill>
                  <a:schemeClr val="dk1"/>
                </a:solidFill>
                <a:latin typeface="Arial" panose="020B0604020202020204" pitchFamily="34" charset="0"/>
                <a:ea typeface="Libre Franklin"/>
                <a:cs typeface="Arial" panose="020B0604020202020204" pitchFamily="34" charset="0"/>
                <a:sym typeface="Libre Franklin"/>
              </a:rPr>
              <a:t>Documentation</a:t>
            </a:r>
            <a:endParaRPr dirty="0"/>
          </a:p>
        </p:txBody>
      </p:sp>
      <p:sp>
        <p:nvSpPr>
          <p:cNvPr id="144" name="Google Shape;144;p5"/>
          <p:cNvSpPr txBox="1"/>
          <p:nvPr/>
        </p:nvSpPr>
        <p:spPr>
          <a:xfrm>
            <a:off x="6456556" y="6172200"/>
            <a:ext cx="5029423" cy="395363"/>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de-DE" sz="1969" b="1" u="none" dirty="0">
                <a:solidFill>
                  <a:srgbClr val="FF0000"/>
                </a:solidFill>
                <a:latin typeface="Arial"/>
                <a:ea typeface="Arial"/>
                <a:cs typeface="Arial"/>
                <a:sym typeface="Arial"/>
              </a:rPr>
              <a:t>API usage patterns have variantions!!!</a:t>
            </a:r>
            <a:endParaRPr sz="1969" b="1" u="none" dirty="0">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880552" y="229003"/>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Common misuse types</a:t>
            </a:r>
            <a:endParaRPr dirty="0"/>
          </a:p>
        </p:txBody>
      </p:sp>
      <p:sp>
        <p:nvSpPr>
          <p:cNvPr id="151" name="Google Shape;151;p6"/>
          <p:cNvSpPr/>
          <p:nvPr/>
        </p:nvSpPr>
        <p:spPr>
          <a:xfrm>
            <a:off x="6707796" y="2069832"/>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nvGrpSpPr>
          <p:cNvPr id="152" name="Google Shape;152;p6"/>
          <p:cNvGrpSpPr/>
          <p:nvPr/>
        </p:nvGrpSpPr>
        <p:grpSpPr>
          <a:xfrm>
            <a:off x="3431704" y="1592185"/>
            <a:ext cx="1386988" cy="1386988"/>
            <a:chOff x="5226101" y="4321997"/>
            <a:chExt cx="822960" cy="822960"/>
          </a:xfrm>
        </p:grpSpPr>
        <p:sp>
          <p:nvSpPr>
            <p:cNvPr id="153" name="Google Shape;153;p6"/>
            <p:cNvSpPr/>
            <p:nvPr/>
          </p:nvSpPr>
          <p:spPr>
            <a:xfrm>
              <a:off x="5226101" y="4321997"/>
              <a:ext cx="822960" cy="82296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54" name="Google Shape;154;p6"/>
            <p:cNvSpPr/>
            <p:nvPr/>
          </p:nvSpPr>
          <p:spPr>
            <a:xfrm>
              <a:off x="5456889" y="4512738"/>
              <a:ext cx="361387" cy="44058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155" name="Google Shape;155;p6"/>
          <p:cNvGrpSpPr/>
          <p:nvPr/>
        </p:nvGrpSpPr>
        <p:grpSpPr>
          <a:xfrm>
            <a:off x="6744072" y="3171840"/>
            <a:ext cx="1769328" cy="1769328"/>
            <a:chOff x="5226101" y="1981286"/>
            <a:chExt cx="822960" cy="822960"/>
          </a:xfrm>
        </p:grpSpPr>
        <p:sp>
          <p:nvSpPr>
            <p:cNvPr id="156" name="Google Shape;156;p6"/>
            <p:cNvSpPr/>
            <p:nvPr/>
          </p:nvSpPr>
          <p:spPr>
            <a:xfrm>
              <a:off x="5226101" y="1981286"/>
              <a:ext cx="822960" cy="82296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57" name="Google Shape;157;p6"/>
            <p:cNvSpPr/>
            <p:nvPr/>
          </p:nvSpPr>
          <p:spPr>
            <a:xfrm>
              <a:off x="5434873" y="2169485"/>
              <a:ext cx="456872" cy="48230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pic>
        <p:nvPicPr>
          <p:cNvPr id="158" name="Google Shape;158;p6"/>
          <p:cNvPicPr preferRelativeResize="0"/>
          <p:nvPr/>
        </p:nvPicPr>
        <p:blipFill rotWithShape="1">
          <a:blip r:embed="rId3">
            <a:alphaModFix/>
          </a:blip>
          <a:srcRect/>
          <a:stretch/>
        </p:blipFill>
        <p:spPr>
          <a:xfrm>
            <a:off x="1127448" y="5085778"/>
            <a:ext cx="1726356" cy="576064"/>
          </a:xfrm>
          <a:prstGeom prst="rect">
            <a:avLst/>
          </a:prstGeom>
          <a:noFill/>
          <a:ln>
            <a:noFill/>
          </a:ln>
        </p:spPr>
      </p:pic>
      <p:grpSp>
        <p:nvGrpSpPr>
          <p:cNvPr id="159" name="Google Shape;159;p6"/>
          <p:cNvGrpSpPr/>
          <p:nvPr/>
        </p:nvGrpSpPr>
        <p:grpSpPr>
          <a:xfrm>
            <a:off x="1127447" y="3213248"/>
            <a:ext cx="1668514" cy="1668514"/>
            <a:chOff x="1067767" y="3789039"/>
            <a:chExt cx="923777" cy="923777"/>
          </a:xfrm>
        </p:grpSpPr>
        <p:sp>
          <p:nvSpPr>
            <p:cNvPr id="160" name="Google Shape;160;p6"/>
            <p:cNvSpPr/>
            <p:nvPr/>
          </p:nvSpPr>
          <p:spPr>
            <a:xfrm>
              <a:off x="1067767" y="3789039"/>
              <a:ext cx="923777" cy="923777"/>
            </a:xfrm>
            <a:prstGeom prst="ellipse">
              <a:avLst/>
            </a:prstGeom>
            <a:solidFill>
              <a:schemeClr val="dk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61" name="Google Shape;161;p6"/>
            <p:cNvSpPr/>
            <p:nvPr/>
          </p:nvSpPr>
          <p:spPr>
            <a:xfrm>
              <a:off x="1307125" y="4017010"/>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pic>
        <p:nvPicPr>
          <p:cNvPr id="162" name="Google Shape;162;p6"/>
          <p:cNvPicPr preferRelativeResize="0"/>
          <p:nvPr/>
        </p:nvPicPr>
        <p:blipFill rotWithShape="1">
          <a:blip r:embed="rId3">
            <a:alphaModFix/>
          </a:blip>
          <a:srcRect/>
          <a:stretch/>
        </p:blipFill>
        <p:spPr>
          <a:xfrm>
            <a:off x="3575720" y="5085778"/>
            <a:ext cx="1726356" cy="576064"/>
          </a:xfrm>
          <a:prstGeom prst="rect">
            <a:avLst/>
          </a:prstGeom>
          <a:noFill/>
          <a:ln>
            <a:noFill/>
          </a:ln>
        </p:spPr>
      </p:pic>
      <p:pic>
        <p:nvPicPr>
          <p:cNvPr id="163" name="Google Shape;163;p6"/>
          <p:cNvPicPr preferRelativeResize="0"/>
          <p:nvPr/>
        </p:nvPicPr>
        <p:blipFill rotWithShape="1">
          <a:blip r:embed="rId3">
            <a:alphaModFix/>
          </a:blip>
          <a:srcRect/>
          <a:stretch/>
        </p:blipFill>
        <p:spPr>
          <a:xfrm>
            <a:off x="6785208" y="5013176"/>
            <a:ext cx="1726356" cy="576064"/>
          </a:xfrm>
          <a:prstGeom prst="rect">
            <a:avLst/>
          </a:prstGeom>
          <a:noFill/>
          <a:ln>
            <a:noFill/>
          </a:ln>
        </p:spPr>
      </p:pic>
      <p:sp>
        <p:nvSpPr>
          <p:cNvPr id="164" name="Google Shape;164;p6"/>
          <p:cNvSpPr/>
          <p:nvPr/>
        </p:nvSpPr>
        <p:spPr>
          <a:xfrm>
            <a:off x="2855640" y="4293690"/>
            <a:ext cx="38164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dirty="0">
                <a:solidFill>
                  <a:schemeClr val="dk1"/>
                </a:solidFill>
                <a:latin typeface="Arial" panose="020B0604020202020204" pitchFamily="34" charset="0"/>
                <a:ea typeface="Libre Franklin"/>
                <a:cs typeface="Arial" panose="020B0604020202020204" pitchFamily="34" charset="0"/>
                <a:sym typeface="Libre Franklin"/>
              </a:rPr>
              <a:t>Insecure parameters</a:t>
            </a: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65" name="Google Shape;165;p6"/>
          <p:cNvSpPr/>
          <p:nvPr/>
        </p:nvSpPr>
        <p:spPr>
          <a:xfrm>
            <a:off x="4943872" y="2475439"/>
            <a:ext cx="38164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dirty="0">
                <a:solidFill>
                  <a:schemeClr val="dk1"/>
                </a:solidFill>
                <a:latin typeface="Arial" panose="020B0604020202020204" pitchFamily="34" charset="0"/>
                <a:ea typeface="Libre Franklin"/>
                <a:cs typeface="Arial" panose="020B0604020202020204" pitchFamily="34" charset="0"/>
                <a:sym typeface="Libre Franklin"/>
              </a:rPr>
              <a:t>Incorrect call sequence</a:t>
            </a: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66" name="Google Shape;166;p6"/>
          <p:cNvSpPr/>
          <p:nvPr/>
        </p:nvSpPr>
        <p:spPr>
          <a:xfrm>
            <a:off x="8585408" y="4437112"/>
            <a:ext cx="38164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dirty="0">
                <a:solidFill>
                  <a:schemeClr val="dk1"/>
                </a:solidFill>
                <a:latin typeface="Arial" panose="020B0604020202020204" pitchFamily="34" charset="0"/>
                <a:ea typeface="Libre Franklin"/>
                <a:cs typeface="Arial" panose="020B0604020202020204" pitchFamily="34" charset="0"/>
                <a:sym typeface="Libre Franklin"/>
              </a:rPr>
              <a:t>Insecure composition</a:t>
            </a: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pic>
        <p:nvPicPr>
          <p:cNvPr id="167" name="Google Shape;167;p6"/>
          <p:cNvPicPr preferRelativeResize="0"/>
          <p:nvPr/>
        </p:nvPicPr>
        <p:blipFill rotWithShape="1">
          <a:blip r:embed="rId4">
            <a:alphaModFix/>
          </a:blip>
          <a:srcRect/>
          <a:stretch/>
        </p:blipFill>
        <p:spPr>
          <a:xfrm rot="910403">
            <a:off x="5337127" y="1606908"/>
            <a:ext cx="4692405" cy="403619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a:spLocks noGrp="1"/>
          </p:cNvSpPr>
          <p:nvPr>
            <p:ph type="title"/>
          </p:nvPr>
        </p:nvSpPr>
        <p:spPr>
          <a:xfrm>
            <a:off x="670720" y="256483"/>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„Insecure Parameter“</a:t>
            </a:r>
            <a:endParaRPr dirty="0"/>
          </a:p>
        </p:txBody>
      </p:sp>
      <p:sp>
        <p:nvSpPr>
          <p:cNvPr id="174" name="Google Shape;174;p7"/>
          <p:cNvSpPr/>
          <p:nvPr/>
        </p:nvSpPr>
        <p:spPr>
          <a:xfrm>
            <a:off x="6707796" y="1162221"/>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nvGrpSpPr>
          <p:cNvPr id="175" name="Google Shape;175;p7"/>
          <p:cNvGrpSpPr/>
          <p:nvPr/>
        </p:nvGrpSpPr>
        <p:grpSpPr>
          <a:xfrm>
            <a:off x="10560496" y="3030166"/>
            <a:ext cx="1080000" cy="1080000"/>
            <a:chOff x="5226101" y="4321997"/>
            <a:chExt cx="822960" cy="822960"/>
          </a:xfrm>
        </p:grpSpPr>
        <p:sp>
          <p:nvSpPr>
            <p:cNvPr id="176" name="Google Shape;176;p7"/>
            <p:cNvSpPr/>
            <p:nvPr/>
          </p:nvSpPr>
          <p:spPr>
            <a:xfrm>
              <a:off x="5226101" y="4321997"/>
              <a:ext cx="822960" cy="82296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77" name="Google Shape;177;p7"/>
            <p:cNvSpPr/>
            <p:nvPr/>
          </p:nvSpPr>
          <p:spPr>
            <a:xfrm>
              <a:off x="5456889" y="4512738"/>
              <a:ext cx="361387" cy="44058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178" name="Google Shape;178;p7"/>
          <p:cNvGrpSpPr/>
          <p:nvPr/>
        </p:nvGrpSpPr>
        <p:grpSpPr>
          <a:xfrm>
            <a:off x="10560496" y="4437112"/>
            <a:ext cx="1080000" cy="1080000"/>
            <a:chOff x="5226101" y="1981286"/>
            <a:chExt cx="822960" cy="822960"/>
          </a:xfrm>
        </p:grpSpPr>
        <p:sp>
          <p:nvSpPr>
            <p:cNvPr id="179" name="Google Shape;179;p7"/>
            <p:cNvSpPr/>
            <p:nvPr/>
          </p:nvSpPr>
          <p:spPr>
            <a:xfrm>
              <a:off x="5226101" y="1981286"/>
              <a:ext cx="822960" cy="82296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80" name="Google Shape;180;p7"/>
            <p:cNvSpPr/>
            <p:nvPr/>
          </p:nvSpPr>
          <p:spPr>
            <a:xfrm>
              <a:off x="5434873" y="2169485"/>
              <a:ext cx="456872" cy="48230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181" name="Google Shape;181;p7"/>
          <p:cNvGrpSpPr/>
          <p:nvPr/>
        </p:nvGrpSpPr>
        <p:grpSpPr>
          <a:xfrm>
            <a:off x="10560496" y="1623219"/>
            <a:ext cx="1080000" cy="1080000"/>
            <a:chOff x="1067767" y="3789039"/>
            <a:chExt cx="923777" cy="923777"/>
          </a:xfrm>
        </p:grpSpPr>
        <p:sp>
          <p:nvSpPr>
            <p:cNvPr id="182" name="Google Shape;182;p7"/>
            <p:cNvSpPr/>
            <p:nvPr/>
          </p:nvSpPr>
          <p:spPr>
            <a:xfrm>
              <a:off x="1067767" y="3789039"/>
              <a:ext cx="923777" cy="923777"/>
            </a:xfrm>
            <a:prstGeom prst="ellipse">
              <a:avLst/>
            </a:prstGeom>
            <a:solidFill>
              <a:schemeClr val="dk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183" name="Google Shape;183;p7"/>
            <p:cNvSpPr/>
            <p:nvPr/>
          </p:nvSpPr>
          <p:spPr>
            <a:xfrm>
              <a:off x="1307125" y="4017010"/>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pic>
        <p:nvPicPr>
          <p:cNvPr id="184" name="Google Shape;184;p7"/>
          <p:cNvPicPr preferRelativeResize="0"/>
          <p:nvPr/>
        </p:nvPicPr>
        <p:blipFill rotWithShape="1">
          <a:blip r:embed="rId3">
            <a:alphaModFix/>
          </a:blip>
          <a:srcRect t="46156" b="36099"/>
          <a:stretch/>
        </p:blipFill>
        <p:spPr>
          <a:xfrm>
            <a:off x="1127448" y="1590675"/>
            <a:ext cx="9002647" cy="498309"/>
          </a:xfrm>
          <a:prstGeom prst="rect">
            <a:avLst/>
          </a:prstGeom>
          <a:noFill/>
          <a:ln>
            <a:noFill/>
          </a:ln>
        </p:spPr>
      </p:pic>
      <p:sp>
        <p:nvSpPr>
          <p:cNvPr id="185" name="Google Shape;185;p7"/>
          <p:cNvSpPr/>
          <p:nvPr/>
        </p:nvSpPr>
        <p:spPr>
          <a:xfrm>
            <a:off x="6960096" y="2490310"/>
            <a:ext cx="2527418" cy="1013779"/>
          </a:xfrm>
          <a:prstGeom prst="wedgeRectCallout">
            <a:avLst>
              <a:gd name="adj1" fmla="val -53647"/>
              <a:gd name="adj2" fmla="val -81447"/>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r>
              <a:rPr lang="de-DE" sz="1475" dirty="0">
                <a:solidFill>
                  <a:srgbClr val="000000"/>
                </a:solidFill>
                <a:latin typeface="Arial" panose="020B0604020202020204" pitchFamily="34" charset="0"/>
                <a:ea typeface="Libre Franklin"/>
                <a:cs typeface="Arial" panose="020B0604020202020204" pitchFamily="34" charset="0"/>
                <a:sym typeface="Libre Franklin"/>
              </a:rPr>
              <a:t>String to select block mode and padding scheme</a:t>
            </a:r>
            <a:endParaRPr dirty="0"/>
          </a:p>
        </p:txBody>
      </p:sp>
      <p:pic>
        <p:nvPicPr>
          <p:cNvPr id="186" name="Google Shape;186;p7"/>
          <p:cNvPicPr preferRelativeResize="0"/>
          <p:nvPr/>
        </p:nvPicPr>
        <p:blipFill rotWithShape="1">
          <a:blip r:embed="rId4">
            <a:alphaModFix/>
          </a:blip>
          <a:srcRect/>
          <a:stretch/>
        </p:blipFill>
        <p:spPr>
          <a:xfrm>
            <a:off x="2279576" y="2709168"/>
            <a:ext cx="576064" cy="576064"/>
          </a:xfrm>
          <a:prstGeom prst="rect">
            <a:avLst/>
          </a:prstGeom>
          <a:noFill/>
          <a:ln>
            <a:noFill/>
          </a:ln>
        </p:spPr>
      </p:pic>
      <p:pic>
        <p:nvPicPr>
          <p:cNvPr id="187" name="Google Shape;187;p7"/>
          <p:cNvPicPr preferRelativeResize="0"/>
          <p:nvPr/>
        </p:nvPicPr>
        <p:blipFill rotWithShape="1">
          <a:blip r:embed="rId5">
            <a:alphaModFix/>
          </a:blip>
          <a:srcRect/>
          <a:stretch/>
        </p:blipFill>
        <p:spPr>
          <a:xfrm>
            <a:off x="2279576" y="4422977"/>
            <a:ext cx="576064" cy="576064"/>
          </a:xfrm>
          <a:prstGeom prst="rect">
            <a:avLst/>
          </a:prstGeom>
          <a:noFill/>
          <a:ln>
            <a:noFill/>
          </a:ln>
        </p:spPr>
      </p:pic>
      <p:pic>
        <p:nvPicPr>
          <p:cNvPr id="188" name="Google Shape;188;p7" descr="C:\Users\sth\AppData\Local\Temp\notesBFC7D8\~b340943.TMP"/>
          <p:cNvPicPr preferRelativeResize="0"/>
          <p:nvPr/>
        </p:nvPicPr>
        <p:blipFill rotWithShape="1">
          <a:blip r:embed="rId6">
            <a:alphaModFix/>
          </a:blip>
          <a:srcRect l="14429" t="23806" r="29683" b="56088"/>
          <a:stretch/>
        </p:blipFill>
        <p:spPr>
          <a:xfrm>
            <a:off x="3071665" y="4509120"/>
            <a:ext cx="2592288" cy="404704"/>
          </a:xfrm>
          <a:prstGeom prst="rect">
            <a:avLst/>
          </a:prstGeom>
          <a:noFill/>
          <a:ln>
            <a:noFill/>
          </a:ln>
        </p:spPr>
      </p:pic>
      <p:pic>
        <p:nvPicPr>
          <p:cNvPr id="189" name="Google Shape;189;p7"/>
          <p:cNvPicPr preferRelativeResize="0"/>
          <p:nvPr/>
        </p:nvPicPr>
        <p:blipFill rotWithShape="1">
          <a:blip r:embed="rId3">
            <a:alphaModFix/>
          </a:blip>
          <a:srcRect l="59995" t="48902" r="32005" b="36626"/>
          <a:stretch/>
        </p:blipFill>
        <p:spPr>
          <a:xfrm>
            <a:off x="3143672" y="2622777"/>
            <a:ext cx="1000006" cy="564329"/>
          </a:xfrm>
          <a:prstGeom prst="rect">
            <a:avLst/>
          </a:prstGeom>
          <a:noFill/>
          <a:ln>
            <a:noFill/>
          </a:ln>
        </p:spPr>
      </p:pic>
      <p:pic>
        <p:nvPicPr>
          <p:cNvPr id="190" name="Google Shape;190;p7" descr="C:\Users\sth\AppData\Local\Temp\notesBFC7D8\~b340943.TMP"/>
          <p:cNvPicPr preferRelativeResize="0"/>
          <p:nvPr/>
        </p:nvPicPr>
        <p:blipFill rotWithShape="1">
          <a:blip r:embed="rId6">
            <a:alphaModFix/>
          </a:blip>
          <a:srcRect l="15135" t="46629" r="29499" b="33265"/>
          <a:stretch/>
        </p:blipFill>
        <p:spPr>
          <a:xfrm>
            <a:off x="3143672" y="3262900"/>
            <a:ext cx="2567972" cy="404704"/>
          </a:xfrm>
          <a:prstGeom prst="rect">
            <a:avLst/>
          </a:prstGeom>
          <a:noFill/>
          <a:ln>
            <a:noFill/>
          </a:ln>
        </p:spPr>
      </p:pic>
      <p:sp>
        <p:nvSpPr>
          <p:cNvPr id="191" name="Google Shape;191;p7"/>
          <p:cNvSpPr/>
          <p:nvPr/>
        </p:nvSpPr>
        <p:spPr>
          <a:xfrm>
            <a:off x="5375920" y="2333551"/>
            <a:ext cx="1447800" cy="663649"/>
          </a:xfrm>
          <a:prstGeom prst="wedgeRectCallout">
            <a:avLst>
              <a:gd name="adj1" fmla="val -127271"/>
              <a:gd name="adj2" fmla="val 42322"/>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r>
              <a:rPr lang="de-DE" sz="1475" dirty="0">
                <a:solidFill>
                  <a:srgbClr val="000000"/>
                </a:solidFill>
                <a:latin typeface="Arial" panose="020B0604020202020204" pitchFamily="34" charset="0"/>
                <a:ea typeface="Libre Franklin"/>
                <a:cs typeface="Arial" panose="020B0604020202020204" pitchFamily="34" charset="0"/>
                <a:sym typeface="Libre Franklin"/>
              </a:rPr>
              <a:t>Block mode missing</a:t>
            </a:r>
            <a:endParaRPr dirty="0"/>
          </a:p>
        </p:txBody>
      </p:sp>
      <p:sp>
        <p:nvSpPr>
          <p:cNvPr id="192" name="Google Shape;192;p7"/>
          <p:cNvSpPr/>
          <p:nvPr/>
        </p:nvSpPr>
        <p:spPr>
          <a:xfrm>
            <a:off x="5735959" y="3789040"/>
            <a:ext cx="1598695" cy="663649"/>
          </a:xfrm>
          <a:prstGeom prst="wedgeRectCallout">
            <a:avLst>
              <a:gd name="adj1" fmla="val -135254"/>
              <a:gd name="adj2" fmla="val -64975"/>
            </a:avLst>
          </a:prstGeom>
          <a:solidFill>
            <a:schemeClr val="lt1"/>
          </a:solidFill>
          <a:ln w="34925" cap="flat" cmpd="sng">
            <a:solidFill>
              <a:schemeClr val="dk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56175" tIns="28075" rIns="56175" bIns="28075" anchor="ctr" anchorCtr="0">
            <a:noAutofit/>
          </a:bodyPr>
          <a:lstStyle/>
          <a:p>
            <a:pPr marL="0" marR="0" lvl="0" indent="0" algn="ctr" rtl="0">
              <a:spcBef>
                <a:spcPts val="0"/>
              </a:spcBef>
              <a:spcAft>
                <a:spcPts val="0"/>
              </a:spcAft>
              <a:buNone/>
            </a:pPr>
            <a:r>
              <a:rPr lang="de-DE" sz="1475" dirty="0">
                <a:solidFill>
                  <a:srgbClr val="000000"/>
                </a:solidFill>
                <a:latin typeface="Arial" panose="020B0604020202020204" pitchFamily="34" charset="0"/>
                <a:ea typeface="Libre Franklin"/>
                <a:cs typeface="Arial" panose="020B0604020202020204" pitchFamily="34" charset="0"/>
                <a:sym typeface="Libre Franklin"/>
              </a:rPr>
              <a:t>Block mode ECB is unsafe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5"/>
                                        </p:tgtEl>
                                      </p:cBhvr>
                                    </p:animEffect>
                                    <p:set>
                                      <p:cBhvr>
                                        <p:cTn id="12" dur="1" fill="hold">
                                          <p:stCondLst>
                                            <p:cond delay="500"/>
                                          </p:stCondLst>
                                        </p:cTn>
                                        <p:tgtEl>
                                          <p:spTgt spid="18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500"/>
                                        <p:tgtEl>
                                          <p:spTgt spid="186"/>
                                        </p:tgtEl>
                                      </p:cBhvr>
                                    </p:animEffect>
                                  </p:childTnLst>
                                </p:cTn>
                              </p:par>
                              <p:par>
                                <p:cTn id="18" presetID="10" presetClass="entr" presetSubtype="0" fill="hold" nodeType="withEffect">
                                  <p:stCondLst>
                                    <p:cond delay="0"/>
                                  </p:stCondLst>
                                  <p:childTnLst>
                                    <p:set>
                                      <p:cBhvr>
                                        <p:cTn id="19" dur="1" fill="hold">
                                          <p:stCondLst>
                                            <p:cond delay="0"/>
                                          </p:stCondLst>
                                        </p:cTn>
                                        <p:tgtEl>
                                          <p:spTgt spid="189"/>
                                        </p:tgtEl>
                                        <p:attrNameLst>
                                          <p:attrName>style.visibility</p:attrName>
                                        </p:attrNameLst>
                                      </p:cBhvr>
                                      <p:to>
                                        <p:strVal val="visible"/>
                                      </p:to>
                                    </p:set>
                                    <p:animEffect transition="in" filter="fade">
                                      <p:cBhvr>
                                        <p:cTn id="20" dur="500"/>
                                        <p:tgtEl>
                                          <p:spTgt spid="189"/>
                                        </p:tgtEl>
                                      </p:cBhvr>
                                    </p:animEffect>
                                  </p:childTnLst>
                                </p:cTn>
                              </p:par>
                              <p:par>
                                <p:cTn id="21" presetID="10"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animEffect transition="in" filter="fade">
                                      <p:cBhvr>
                                        <p:cTn id="23" dur="500"/>
                                        <p:tgtEl>
                                          <p:spTgt spid="1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5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7"/>
                                        </p:tgtEl>
                                        <p:attrNameLst>
                                          <p:attrName>style.visibility</p:attrName>
                                        </p:attrNameLst>
                                      </p:cBhvr>
                                      <p:to>
                                        <p:strVal val="visible"/>
                                      </p:to>
                                    </p:set>
                                    <p:animEffect transition="in" filter="fade">
                                      <p:cBhvr>
                                        <p:cTn id="36" dur="500"/>
                                        <p:tgtEl>
                                          <p:spTgt spid="187"/>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fade">
                                      <p:cBhvr>
                                        <p:cTn id="39"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98" name="Google Shape;198;p8"/>
          <p:cNvGrpSpPr/>
          <p:nvPr/>
        </p:nvGrpSpPr>
        <p:grpSpPr>
          <a:xfrm>
            <a:off x="10560496" y="3030166"/>
            <a:ext cx="1080000" cy="1080000"/>
            <a:chOff x="5226101" y="4321997"/>
            <a:chExt cx="822960" cy="822960"/>
          </a:xfrm>
        </p:grpSpPr>
        <p:sp>
          <p:nvSpPr>
            <p:cNvPr id="199" name="Google Shape;199;p8"/>
            <p:cNvSpPr/>
            <p:nvPr/>
          </p:nvSpPr>
          <p:spPr>
            <a:xfrm>
              <a:off x="5226101" y="4321997"/>
              <a:ext cx="822960" cy="82296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00" name="Google Shape;200;p8"/>
            <p:cNvSpPr/>
            <p:nvPr/>
          </p:nvSpPr>
          <p:spPr>
            <a:xfrm>
              <a:off x="5456889" y="4512738"/>
              <a:ext cx="361387" cy="44058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01" name="Google Shape;201;p8"/>
          <p:cNvGrpSpPr/>
          <p:nvPr/>
        </p:nvGrpSpPr>
        <p:grpSpPr>
          <a:xfrm>
            <a:off x="10560496" y="4437112"/>
            <a:ext cx="1080000" cy="1080000"/>
            <a:chOff x="5226101" y="1981286"/>
            <a:chExt cx="822960" cy="822960"/>
          </a:xfrm>
        </p:grpSpPr>
        <p:sp>
          <p:nvSpPr>
            <p:cNvPr id="202" name="Google Shape;202;p8"/>
            <p:cNvSpPr/>
            <p:nvPr/>
          </p:nvSpPr>
          <p:spPr>
            <a:xfrm>
              <a:off x="5226101" y="1981286"/>
              <a:ext cx="822960" cy="82296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03" name="Google Shape;203;p8"/>
            <p:cNvSpPr/>
            <p:nvPr/>
          </p:nvSpPr>
          <p:spPr>
            <a:xfrm>
              <a:off x="5434873" y="2169485"/>
              <a:ext cx="456872" cy="48230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04" name="Google Shape;204;p8"/>
          <p:cNvGrpSpPr/>
          <p:nvPr/>
        </p:nvGrpSpPr>
        <p:grpSpPr>
          <a:xfrm>
            <a:off x="10560496" y="1623219"/>
            <a:ext cx="1080000" cy="1080000"/>
            <a:chOff x="1067767" y="3789039"/>
            <a:chExt cx="923777" cy="923777"/>
          </a:xfrm>
        </p:grpSpPr>
        <p:sp>
          <p:nvSpPr>
            <p:cNvPr id="205" name="Google Shape;205;p8"/>
            <p:cNvSpPr/>
            <p:nvPr/>
          </p:nvSpPr>
          <p:spPr>
            <a:xfrm>
              <a:off x="1067767" y="3789039"/>
              <a:ext cx="923777" cy="923777"/>
            </a:xfrm>
            <a:prstGeom prst="ellipse">
              <a:avLst/>
            </a:prstGeom>
            <a:solidFill>
              <a:schemeClr val="l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06" name="Google Shape;206;p8"/>
            <p:cNvSpPr/>
            <p:nvPr/>
          </p:nvSpPr>
          <p:spPr>
            <a:xfrm>
              <a:off x="1307125" y="4017010"/>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07" name="Google Shape;207;p8"/>
          <p:cNvGrpSpPr/>
          <p:nvPr/>
        </p:nvGrpSpPr>
        <p:grpSpPr>
          <a:xfrm>
            <a:off x="1055440" y="2564904"/>
            <a:ext cx="8883158" cy="1583927"/>
            <a:chOff x="1055440" y="1916832"/>
            <a:chExt cx="8883158" cy="1583927"/>
          </a:xfrm>
        </p:grpSpPr>
        <p:pic>
          <p:nvPicPr>
            <p:cNvPr id="208" name="Google Shape;208;p8" descr="C:\Users\sth\AppData\Local\Temp\notesBFC7D8\~b318793.TMP"/>
            <p:cNvPicPr preferRelativeResize="0"/>
            <p:nvPr/>
          </p:nvPicPr>
          <p:blipFill rotWithShape="1">
            <a:blip r:embed="rId3">
              <a:alphaModFix/>
            </a:blip>
            <a:srcRect t="59790"/>
            <a:stretch/>
          </p:blipFill>
          <p:spPr>
            <a:xfrm>
              <a:off x="1055440" y="2979682"/>
              <a:ext cx="8883158" cy="521077"/>
            </a:xfrm>
            <a:prstGeom prst="rect">
              <a:avLst/>
            </a:prstGeom>
            <a:noFill/>
            <a:ln>
              <a:noFill/>
            </a:ln>
          </p:spPr>
        </p:pic>
        <p:pic>
          <p:nvPicPr>
            <p:cNvPr id="209" name="Google Shape;209;p8" descr="C:\Users\sth\AppData\Local\Temp\notesBFC7D8\~b318793.TMP"/>
            <p:cNvPicPr preferRelativeResize="0"/>
            <p:nvPr/>
          </p:nvPicPr>
          <p:blipFill rotWithShape="1">
            <a:blip r:embed="rId3">
              <a:alphaModFix/>
            </a:blip>
            <a:srcRect t="35062" b="38173"/>
            <a:stretch/>
          </p:blipFill>
          <p:spPr>
            <a:xfrm>
              <a:off x="1055440" y="2420888"/>
              <a:ext cx="8883158" cy="346842"/>
            </a:xfrm>
            <a:prstGeom prst="rect">
              <a:avLst/>
            </a:prstGeom>
            <a:noFill/>
            <a:ln>
              <a:noFill/>
            </a:ln>
          </p:spPr>
        </p:pic>
        <p:pic>
          <p:nvPicPr>
            <p:cNvPr id="210" name="Google Shape;210;p8" descr="C:\Users\sth\AppData\Local\Temp\notesBFC7D8\~b318793.TMP"/>
            <p:cNvPicPr preferRelativeResize="0"/>
            <p:nvPr/>
          </p:nvPicPr>
          <p:blipFill rotWithShape="1">
            <a:blip r:embed="rId3">
              <a:alphaModFix/>
            </a:blip>
            <a:srcRect t="13096" b="63789"/>
            <a:stretch/>
          </p:blipFill>
          <p:spPr>
            <a:xfrm>
              <a:off x="1055440" y="1916832"/>
              <a:ext cx="8883158" cy="299545"/>
            </a:xfrm>
            <a:prstGeom prst="rect">
              <a:avLst/>
            </a:prstGeom>
            <a:noFill/>
            <a:ln>
              <a:noFill/>
            </a:ln>
          </p:spPr>
        </p:pic>
      </p:grpSp>
      <p:pic>
        <p:nvPicPr>
          <p:cNvPr id="211" name="Google Shape;211;p8"/>
          <p:cNvPicPr preferRelativeResize="0"/>
          <p:nvPr/>
        </p:nvPicPr>
        <p:blipFill rotWithShape="1">
          <a:blip r:embed="rId4">
            <a:alphaModFix/>
          </a:blip>
          <a:srcRect/>
          <a:stretch/>
        </p:blipFill>
        <p:spPr>
          <a:xfrm>
            <a:off x="551384" y="3501008"/>
            <a:ext cx="576064" cy="576064"/>
          </a:xfrm>
          <a:prstGeom prst="rect">
            <a:avLst/>
          </a:prstGeom>
          <a:noFill/>
          <a:ln>
            <a:noFill/>
          </a:ln>
        </p:spPr>
      </p:pic>
      <p:sp>
        <p:nvSpPr>
          <p:cNvPr id="212" name="Google Shape;212;p8"/>
          <p:cNvSpPr txBox="1">
            <a:spLocks noGrp="1"/>
          </p:cNvSpPr>
          <p:nvPr>
            <p:ph type="title"/>
          </p:nvPr>
        </p:nvSpPr>
        <p:spPr>
          <a:xfrm>
            <a:off x="670720" y="331501"/>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„Incorrect call sequence“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9"/>
          <p:cNvGrpSpPr/>
          <p:nvPr/>
        </p:nvGrpSpPr>
        <p:grpSpPr>
          <a:xfrm>
            <a:off x="10560496" y="3030166"/>
            <a:ext cx="1080000" cy="1080000"/>
            <a:chOff x="5226101" y="4321997"/>
            <a:chExt cx="822960" cy="822960"/>
          </a:xfrm>
        </p:grpSpPr>
        <p:sp>
          <p:nvSpPr>
            <p:cNvPr id="219" name="Google Shape;219;p9"/>
            <p:cNvSpPr/>
            <p:nvPr/>
          </p:nvSpPr>
          <p:spPr>
            <a:xfrm>
              <a:off x="5226101" y="4321997"/>
              <a:ext cx="822960" cy="822960"/>
            </a:xfrm>
            <a:prstGeom prst="ellipse">
              <a:avLst/>
            </a:pr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20" name="Google Shape;220;p9"/>
            <p:cNvSpPr/>
            <p:nvPr/>
          </p:nvSpPr>
          <p:spPr>
            <a:xfrm>
              <a:off x="5456889" y="4512738"/>
              <a:ext cx="361387" cy="440584"/>
            </a:xfrm>
            <a:custGeom>
              <a:avLst/>
              <a:gdLst/>
              <a:ahLst/>
              <a:cxnLst/>
              <a:rect l="l" t="t" r="r" b="b"/>
              <a:pathLst>
                <a:path w="467" h="569" extrusionOk="0">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21" name="Google Shape;221;p9"/>
          <p:cNvGrpSpPr/>
          <p:nvPr/>
        </p:nvGrpSpPr>
        <p:grpSpPr>
          <a:xfrm>
            <a:off x="10560496" y="4437112"/>
            <a:ext cx="1080000" cy="1080000"/>
            <a:chOff x="5226101" y="1981286"/>
            <a:chExt cx="822960" cy="822960"/>
          </a:xfrm>
        </p:grpSpPr>
        <p:sp>
          <p:nvSpPr>
            <p:cNvPr id="222" name="Google Shape;222;p9"/>
            <p:cNvSpPr/>
            <p:nvPr/>
          </p:nvSpPr>
          <p:spPr>
            <a:xfrm>
              <a:off x="5226101" y="1981286"/>
              <a:ext cx="822960" cy="82296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23" name="Google Shape;223;p9"/>
            <p:cNvSpPr/>
            <p:nvPr/>
          </p:nvSpPr>
          <p:spPr>
            <a:xfrm>
              <a:off x="5434873" y="2169485"/>
              <a:ext cx="456872" cy="482300"/>
            </a:xfrm>
            <a:custGeom>
              <a:avLst/>
              <a:gdLst/>
              <a:ahLst/>
              <a:cxnLst/>
              <a:rect l="l" t="t" r="r" b="b"/>
              <a:pathLst>
                <a:path w="590" h="623" extrusionOk="0">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24" name="Google Shape;224;p9"/>
          <p:cNvGrpSpPr/>
          <p:nvPr/>
        </p:nvGrpSpPr>
        <p:grpSpPr>
          <a:xfrm>
            <a:off x="10560496" y="1623219"/>
            <a:ext cx="1080000" cy="1080000"/>
            <a:chOff x="1067767" y="3789039"/>
            <a:chExt cx="923777" cy="923777"/>
          </a:xfrm>
        </p:grpSpPr>
        <p:sp>
          <p:nvSpPr>
            <p:cNvPr id="225" name="Google Shape;225;p9"/>
            <p:cNvSpPr/>
            <p:nvPr/>
          </p:nvSpPr>
          <p:spPr>
            <a:xfrm>
              <a:off x="1067767" y="3789039"/>
              <a:ext cx="923777" cy="923777"/>
            </a:xfrm>
            <a:prstGeom prst="ellipse">
              <a:avLst/>
            </a:prstGeom>
            <a:solidFill>
              <a:schemeClr val="lt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sp>
          <p:nvSpPr>
            <p:cNvPr id="226" name="Google Shape;226;p9"/>
            <p:cNvSpPr/>
            <p:nvPr/>
          </p:nvSpPr>
          <p:spPr>
            <a:xfrm>
              <a:off x="1307125" y="4017010"/>
              <a:ext cx="445061" cy="467835"/>
            </a:xfrm>
            <a:custGeom>
              <a:avLst/>
              <a:gdLst/>
              <a:ahLst/>
              <a:cxnLst/>
              <a:rect l="l" t="t" r="r" b="b"/>
              <a:pathLst>
                <a:path w="574" h="605" extrusionOk="0">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grpSp>
        <p:nvGrpSpPr>
          <p:cNvPr id="227" name="Google Shape;227;p9"/>
          <p:cNvGrpSpPr/>
          <p:nvPr/>
        </p:nvGrpSpPr>
        <p:grpSpPr>
          <a:xfrm>
            <a:off x="4547705" y="4297157"/>
            <a:ext cx="3518191" cy="674910"/>
            <a:chOff x="4547705" y="4297157"/>
            <a:chExt cx="3518191" cy="674910"/>
          </a:xfrm>
        </p:grpSpPr>
        <p:sp>
          <p:nvSpPr>
            <p:cNvPr id="228" name="Google Shape;228;p9"/>
            <p:cNvSpPr txBox="1"/>
            <p:nvPr/>
          </p:nvSpPr>
          <p:spPr>
            <a:xfrm>
              <a:off x="5261923" y="4437112"/>
              <a:ext cx="280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update(byte[] data)</a:t>
              </a:r>
              <a:endParaRPr/>
            </a:p>
          </p:txBody>
        </p:sp>
        <p:sp>
          <p:nvSpPr>
            <p:cNvPr id="229" name="Google Shape;229;p9"/>
            <p:cNvSpPr/>
            <p:nvPr/>
          </p:nvSpPr>
          <p:spPr>
            <a:xfrm rot="6633270">
              <a:off x="4634758" y="4362570"/>
              <a:ext cx="516782" cy="544084"/>
            </a:xfrm>
            <a:custGeom>
              <a:avLst/>
              <a:gdLst/>
              <a:ahLst/>
              <a:cxnLst/>
              <a:rect l="l" t="t" r="r" b="b"/>
              <a:pathLst>
                <a:path w="633275" h="666732" extrusionOk="0">
                  <a:moveTo>
                    <a:pt x="253023" y="666732"/>
                  </a:moveTo>
                  <a:cubicBezTo>
                    <a:pt x="157773" y="643237"/>
                    <a:pt x="27915" y="543859"/>
                    <a:pt x="7278" y="440037"/>
                  </a:cubicBezTo>
                  <a:cubicBezTo>
                    <a:pt x="-13359" y="336215"/>
                    <a:pt x="4738" y="121267"/>
                    <a:pt x="129198" y="43797"/>
                  </a:cubicBezTo>
                  <a:cubicBezTo>
                    <a:pt x="253658" y="-33673"/>
                    <a:pt x="470828" y="-15893"/>
                    <a:pt x="571158" y="158097"/>
                  </a:cubicBezTo>
                  <a:cubicBezTo>
                    <a:pt x="671488" y="332087"/>
                    <a:pt x="640373" y="397492"/>
                    <a:pt x="548298" y="584817"/>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Libre Franklin"/>
                <a:cs typeface="Arial" panose="020B0604020202020204" pitchFamily="34" charset="0"/>
                <a:sym typeface="Libre Franklin"/>
              </a:endParaRPr>
            </a:p>
          </p:txBody>
        </p:sp>
      </p:grpSp>
      <p:sp>
        <p:nvSpPr>
          <p:cNvPr id="230" name="Google Shape;230;p9"/>
          <p:cNvSpPr txBox="1"/>
          <p:nvPr/>
        </p:nvSpPr>
        <p:spPr>
          <a:xfrm>
            <a:off x="4352904" y="1629122"/>
            <a:ext cx="41825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getInstance(String algorithm)</a:t>
            </a:r>
            <a:endParaRPr/>
          </a:p>
        </p:txBody>
      </p:sp>
      <p:grpSp>
        <p:nvGrpSpPr>
          <p:cNvPr id="231" name="Google Shape;231;p9"/>
          <p:cNvGrpSpPr/>
          <p:nvPr/>
        </p:nvGrpSpPr>
        <p:grpSpPr>
          <a:xfrm>
            <a:off x="817502" y="1383545"/>
            <a:ext cx="3622314" cy="1129096"/>
            <a:chOff x="817502" y="1383545"/>
            <a:chExt cx="3622314" cy="1129096"/>
          </a:xfrm>
        </p:grpSpPr>
        <p:sp>
          <p:nvSpPr>
            <p:cNvPr id="232" name="Google Shape;232;p9"/>
            <p:cNvSpPr/>
            <p:nvPr/>
          </p:nvSpPr>
          <p:spPr>
            <a:xfrm>
              <a:off x="4151784" y="2204864"/>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cxnSp>
          <p:nvCxnSpPr>
            <p:cNvPr id="233" name="Google Shape;233;p9"/>
            <p:cNvCxnSpPr/>
            <p:nvPr/>
          </p:nvCxnSpPr>
          <p:spPr>
            <a:xfrm>
              <a:off x="4295800" y="1484784"/>
              <a:ext cx="0" cy="576064"/>
            </a:xfrm>
            <a:prstGeom prst="straightConnector1">
              <a:avLst/>
            </a:prstGeom>
            <a:noFill/>
            <a:ln w="9525" cap="flat" cmpd="sng">
              <a:solidFill>
                <a:schemeClr val="dk1"/>
              </a:solidFill>
              <a:prstDash val="solid"/>
              <a:round/>
              <a:headEnd type="none" w="sm" len="sm"/>
              <a:tailEnd type="triangle" w="med" len="med"/>
            </a:ln>
          </p:spPr>
        </p:cxnSp>
        <p:sp>
          <p:nvSpPr>
            <p:cNvPr id="234" name="Google Shape;234;p9"/>
            <p:cNvSpPr txBox="1"/>
            <p:nvPr/>
          </p:nvSpPr>
          <p:spPr>
            <a:xfrm>
              <a:off x="817502" y="1383545"/>
              <a:ext cx="266066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dirty="0">
                  <a:solidFill>
                    <a:schemeClr val="dk2"/>
                  </a:solidFill>
                  <a:latin typeface="Arial" panose="020B0604020202020204" pitchFamily="34" charset="0"/>
                  <a:ea typeface="Libre Franklin"/>
                  <a:cs typeface="Arial" panose="020B0604020202020204" pitchFamily="34" charset="0"/>
                  <a:sym typeface="Libre Franklin"/>
                </a:rPr>
                <a:t>States of Signature Object</a:t>
              </a:r>
              <a:endParaRPr sz="1800" b="1" dirty="0">
                <a:solidFill>
                  <a:schemeClr val="dk2"/>
                </a:solidFill>
                <a:latin typeface="Arial" panose="020B0604020202020204" pitchFamily="34" charset="0"/>
                <a:ea typeface="Libre Franklin"/>
                <a:cs typeface="Arial" panose="020B0604020202020204" pitchFamily="34" charset="0"/>
                <a:sym typeface="Libre Franklin"/>
              </a:endParaRPr>
            </a:p>
          </p:txBody>
        </p:sp>
        <p:sp>
          <p:nvSpPr>
            <p:cNvPr id="235" name="Google Shape;235;p9"/>
            <p:cNvSpPr txBox="1"/>
            <p:nvPr/>
          </p:nvSpPr>
          <p:spPr>
            <a:xfrm>
              <a:off x="2679193" y="2204864"/>
              <a:ext cx="1328576"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Constructed</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grpSp>
      <p:grpSp>
        <p:nvGrpSpPr>
          <p:cNvPr id="236" name="Google Shape;236;p9"/>
          <p:cNvGrpSpPr/>
          <p:nvPr/>
        </p:nvGrpSpPr>
        <p:grpSpPr>
          <a:xfrm>
            <a:off x="911424" y="2637234"/>
            <a:ext cx="6934744" cy="955527"/>
            <a:chOff x="911424" y="2637234"/>
            <a:chExt cx="6934744" cy="955527"/>
          </a:xfrm>
        </p:grpSpPr>
        <p:sp>
          <p:nvSpPr>
            <p:cNvPr id="237" name="Google Shape;237;p9"/>
            <p:cNvSpPr txBox="1"/>
            <p:nvPr/>
          </p:nvSpPr>
          <p:spPr>
            <a:xfrm>
              <a:off x="4352904" y="2637234"/>
              <a:ext cx="349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initSign(PrivateKey key)</a:t>
              </a:r>
              <a:endParaRPr/>
            </a:p>
          </p:txBody>
        </p:sp>
        <p:cxnSp>
          <p:nvCxnSpPr>
            <p:cNvPr id="238" name="Google Shape;238;p9"/>
            <p:cNvCxnSpPr/>
            <p:nvPr/>
          </p:nvCxnSpPr>
          <p:spPr>
            <a:xfrm>
              <a:off x="4295800" y="2637234"/>
              <a:ext cx="0" cy="504056"/>
            </a:xfrm>
            <a:prstGeom prst="straightConnector1">
              <a:avLst/>
            </a:prstGeom>
            <a:noFill/>
            <a:ln w="9525" cap="flat" cmpd="sng">
              <a:solidFill>
                <a:schemeClr val="dk1"/>
              </a:solidFill>
              <a:prstDash val="solid"/>
              <a:round/>
              <a:headEnd type="none" w="sm" len="sm"/>
              <a:tailEnd type="triangle" w="med" len="med"/>
            </a:ln>
          </p:spPr>
        </p:cxnSp>
        <p:sp>
          <p:nvSpPr>
            <p:cNvPr id="239" name="Google Shape;239;p9"/>
            <p:cNvSpPr/>
            <p:nvPr/>
          </p:nvSpPr>
          <p:spPr>
            <a:xfrm>
              <a:off x="4151784" y="3285306"/>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240" name="Google Shape;240;p9"/>
            <p:cNvSpPr txBox="1"/>
            <p:nvPr/>
          </p:nvSpPr>
          <p:spPr>
            <a:xfrm>
              <a:off x="911424" y="3284984"/>
              <a:ext cx="3096344"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Initialized with PrivateKey</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grpSp>
      <p:grpSp>
        <p:nvGrpSpPr>
          <p:cNvPr id="241" name="Google Shape;241;p9"/>
          <p:cNvGrpSpPr/>
          <p:nvPr/>
        </p:nvGrpSpPr>
        <p:grpSpPr>
          <a:xfrm>
            <a:off x="1639939" y="3789040"/>
            <a:ext cx="5516938" cy="1171252"/>
            <a:chOff x="1639939" y="3789040"/>
            <a:chExt cx="5516938" cy="1171252"/>
          </a:xfrm>
        </p:grpSpPr>
        <p:cxnSp>
          <p:nvCxnSpPr>
            <p:cNvPr id="242" name="Google Shape;242;p9"/>
            <p:cNvCxnSpPr/>
            <p:nvPr/>
          </p:nvCxnSpPr>
          <p:spPr>
            <a:xfrm>
              <a:off x="4295800" y="3789040"/>
              <a:ext cx="0" cy="504056"/>
            </a:xfrm>
            <a:prstGeom prst="straightConnector1">
              <a:avLst/>
            </a:prstGeom>
            <a:noFill/>
            <a:ln w="9525" cap="flat" cmpd="sng">
              <a:solidFill>
                <a:schemeClr val="dk1"/>
              </a:solidFill>
              <a:prstDash val="solid"/>
              <a:round/>
              <a:headEnd type="none" w="sm" len="sm"/>
              <a:tailEnd type="triangle" w="med" len="med"/>
            </a:ln>
          </p:spPr>
        </p:cxnSp>
        <p:sp>
          <p:nvSpPr>
            <p:cNvPr id="243" name="Google Shape;243;p9"/>
            <p:cNvSpPr txBox="1"/>
            <p:nvPr/>
          </p:nvSpPr>
          <p:spPr>
            <a:xfrm>
              <a:off x="4352904" y="3861048"/>
              <a:ext cx="2803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update(byte[] data)</a:t>
              </a:r>
              <a:endParaRPr/>
            </a:p>
          </p:txBody>
        </p:sp>
        <p:sp>
          <p:nvSpPr>
            <p:cNvPr id="244" name="Google Shape;244;p9"/>
            <p:cNvSpPr/>
            <p:nvPr/>
          </p:nvSpPr>
          <p:spPr>
            <a:xfrm>
              <a:off x="4151784" y="4437434"/>
              <a:ext cx="288032" cy="28803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245" name="Google Shape;245;p9"/>
            <p:cNvSpPr txBox="1"/>
            <p:nvPr/>
          </p:nvSpPr>
          <p:spPr>
            <a:xfrm>
              <a:off x="1639939" y="4437112"/>
              <a:ext cx="2367829" cy="52318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Updated with data for signing</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grpSp>
      <p:grpSp>
        <p:nvGrpSpPr>
          <p:cNvPr id="246" name="Google Shape;246;p9"/>
          <p:cNvGrpSpPr/>
          <p:nvPr/>
        </p:nvGrpSpPr>
        <p:grpSpPr>
          <a:xfrm>
            <a:off x="2350135" y="4797152"/>
            <a:ext cx="3014584" cy="1171252"/>
            <a:chOff x="2350135" y="4797152"/>
            <a:chExt cx="3014584" cy="1171252"/>
          </a:xfrm>
        </p:grpSpPr>
        <p:sp>
          <p:nvSpPr>
            <p:cNvPr id="247" name="Google Shape;247;p9"/>
            <p:cNvSpPr txBox="1"/>
            <p:nvPr/>
          </p:nvSpPr>
          <p:spPr>
            <a:xfrm>
              <a:off x="4352904" y="4869482"/>
              <a:ext cx="10118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1">
                  <a:solidFill>
                    <a:schemeClr val="dk1"/>
                  </a:solidFill>
                  <a:latin typeface="Courier New"/>
                  <a:ea typeface="Courier New"/>
                  <a:cs typeface="Courier New"/>
                  <a:sym typeface="Courier New"/>
                </a:rPr>
                <a:t>sign()</a:t>
              </a:r>
              <a:endParaRPr/>
            </a:p>
          </p:txBody>
        </p:sp>
        <p:cxnSp>
          <p:nvCxnSpPr>
            <p:cNvPr id="248" name="Google Shape;248;p9"/>
            <p:cNvCxnSpPr/>
            <p:nvPr/>
          </p:nvCxnSpPr>
          <p:spPr>
            <a:xfrm>
              <a:off x="4295800" y="4797152"/>
              <a:ext cx="0" cy="504056"/>
            </a:xfrm>
            <a:prstGeom prst="straightConnector1">
              <a:avLst/>
            </a:prstGeom>
            <a:noFill/>
            <a:ln w="9525" cap="flat" cmpd="sng">
              <a:solidFill>
                <a:schemeClr val="dk1"/>
              </a:solidFill>
              <a:prstDash val="solid"/>
              <a:round/>
              <a:headEnd type="none" w="sm" len="sm"/>
              <a:tailEnd type="triangle" w="med" len="med"/>
            </a:ln>
          </p:spPr>
        </p:cxnSp>
        <p:grpSp>
          <p:nvGrpSpPr>
            <p:cNvPr id="249" name="Google Shape;249;p9"/>
            <p:cNvGrpSpPr/>
            <p:nvPr/>
          </p:nvGrpSpPr>
          <p:grpSpPr>
            <a:xfrm>
              <a:off x="4109795" y="5445224"/>
              <a:ext cx="372010" cy="360040"/>
              <a:chOff x="911424" y="5445224"/>
              <a:chExt cx="372010" cy="360040"/>
            </a:xfrm>
          </p:grpSpPr>
          <p:sp>
            <p:nvSpPr>
              <p:cNvPr id="250" name="Google Shape;250;p9"/>
              <p:cNvSpPr/>
              <p:nvPr/>
            </p:nvSpPr>
            <p:spPr>
              <a:xfrm>
                <a:off x="911424" y="5445224"/>
                <a:ext cx="372010" cy="36004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sp>
            <p:nvSpPr>
              <p:cNvPr id="251" name="Google Shape;251;p9"/>
              <p:cNvSpPr/>
              <p:nvPr/>
            </p:nvSpPr>
            <p:spPr>
              <a:xfrm>
                <a:off x="950970" y="5483498"/>
                <a:ext cx="292918" cy="28349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Open Sans"/>
                  <a:ea typeface="Open Sans"/>
                  <a:cs typeface="Open Sans"/>
                  <a:sym typeface="Open Sans"/>
                </a:endParaRPr>
              </a:p>
            </p:txBody>
          </p:sp>
        </p:grpSp>
        <p:sp>
          <p:nvSpPr>
            <p:cNvPr id="252" name="Google Shape;252;p9"/>
            <p:cNvSpPr txBox="1"/>
            <p:nvPr/>
          </p:nvSpPr>
          <p:spPr>
            <a:xfrm>
              <a:off x="2350135" y="5445224"/>
              <a:ext cx="1657633" cy="52318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400" i="1" dirty="0">
                  <a:solidFill>
                    <a:schemeClr val="dk2"/>
                  </a:solidFill>
                  <a:latin typeface="Arial" panose="020B0604020202020204" pitchFamily="34" charset="0"/>
                  <a:ea typeface="Libre Franklin"/>
                  <a:cs typeface="Arial" panose="020B0604020202020204" pitchFamily="34" charset="0"/>
                  <a:sym typeface="Libre Franklin"/>
                </a:rPr>
                <a:t>Signature computed</a:t>
              </a:r>
              <a:endParaRPr sz="1400" i="1" dirty="0">
                <a:solidFill>
                  <a:schemeClr val="dk2"/>
                </a:solidFill>
                <a:latin typeface="Arial" panose="020B0604020202020204" pitchFamily="34" charset="0"/>
                <a:ea typeface="Libre Franklin"/>
                <a:cs typeface="Arial" panose="020B0604020202020204" pitchFamily="34" charset="0"/>
                <a:sym typeface="Libre Franklin"/>
              </a:endParaRPr>
            </a:p>
          </p:txBody>
        </p:sp>
      </p:grpSp>
      <p:sp>
        <p:nvSpPr>
          <p:cNvPr id="253" name="Google Shape;253;p9"/>
          <p:cNvSpPr txBox="1">
            <a:spLocks noGrp="1"/>
          </p:cNvSpPr>
          <p:nvPr>
            <p:ph type="title"/>
          </p:nvPr>
        </p:nvSpPr>
        <p:spPr>
          <a:xfrm>
            <a:off x="670720" y="331501"/>
            <a:ext cx="11521280" cy="125587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de-DE" dirty="0"/>
              <a:t>„Incorrect call sequence“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500"/>
                                        <p:tgtEl>
                                          <p:spTgt spid="2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7"/>
                                        </p:tgtEl>
                                        <p:attrNameLst>
                                          <p:attrName>style.visibility</p:attrName>
                                        </p:attrNameLst>
                                      </p:cBhvr>
                                      <p:to>
                                        <p:strVal val="visible"/>
                                      </p:to>
                                    </p:set>
                                    <p:animEffect transition="in" filter="fade">
                                      <p:cBhvr>
                                        <p:cTn id="17" dur="500"/>
                                        <p:tgtEl>
                                          <p:spTgt spid="2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
                                        </p:tgtEl>
                                        <p:attrNameLst>
                                          <p:attrName>style.visibility</p:attrName>
                                        </p:attrNameLst>
                                      </p:cBhvr>
                                      <p:to>
                                        <p:strVal val="visible"/>
                                      </p:to>
                                    </p:set>
                                    <p:animEffect transition="in" filter="fade">
                                      <p:cBhvr>
                                        <p:cTn id="22"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TotalTime>
  <Words>2294</Words>
  <Application>Microsoft Office PowerPoint</Application>
  <PresentationFormat>Widescreen</PresentationFormat>
  <Paragraphs>155</Paragraphs>
  <Slides>21</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Trebuchet MS</vt:lpstr>
      <vt:lpstr>Calibri</vt:lpstr>
      <vt:lpstr>Courier New</vt:lpstr>
      <vt:lpstr>Noto Sans Symbols</vt:lpstr>
      <vt:lpstr>Open Sans</vt:lpstr>
      <vt:lpstr>Libre Franklin</vt:lpstr>
      <vt:lpstr>Arial</vt:lpstr>
      <vt:lpstr>Crop</vt:lpstr>
      <vt:lpstr>DSL BASED APPROACH TO API MISUSE DETECTION</vt:lpstr>
      <vt:lpstr>Agenda</vt:lpstr>
      <vt:lpstr>Challenges</vt:lpstr>
      <vt:lpstr>Seriousness</vt:lpstr>
      <vt:lpstr>Existing solutions</vt:lpstr>
      <vt:lpstr>Common misuse types</vt:lpstr>
      <vt:lpstr>„Insecure Parameter“</vt:lpstr>
      <vt:lpstr>„Incorrect call sequence“</vt:lpstr>
      <vt:lpstr>„Incorrect call sequence“</vt:lpstr>
      <vt:lpstr>„Incorrect call sequence“</vt:lpstr>
      <vt:lpstr>Insecure Class Composition</vt:lpstr>
      <vt:lpstr>DSLs to the resue - CrySL</vt:lpstr>
      <vt:lpstr>DSLs to the resue - CrySL</vt:lpstr>
      <vt:lpstr>Demo: CrySL based static analysis</vt:lpstr>
      <vt:lpstr>Issues with CrySL</vt:lpstr>
      <vt:lpstr>jGuard</vt:lpstr>
      <vt:lpstr>jGuard – Generated code requirements</vt:lpstr>
      <vt:lpstr>jGuard – Generated code consequences</vt:lpstr>
      <vt:lpstr>jGuard – Evaluation expressivity</vt:lpstr>
      <vt:lpstr>jGuard – Evaluation performance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Tagnet Security</dc:creator>
  <cp:lastModifiedBy>Tagnet Security</cp:lastModifiedBy>
  <cp:revision>25</cp:revision>
  <dcterms:created xsi:type="dcterms:W3CDTF">2025-03-10T12:51:02Z</dcterms:created>
  <dcterms:modified xsi:type="dcterms:W3CDTF">2025-05-27T10:26:39Z</dcterms:modified>
</cp:coreProperties>
</file>